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5"/>
  </p:notesMasterIdLst>
  <p:sldIdLst>
    <p:sldId id="256" r:id="rId2"/>
    <p:sldId id="285" r:id="rId3"/>
    <p:sldId id="288" r:id="rId4"/>
    <p:sldId id="298" r:id="rId5"/>
    <p:sldId id="258" r:id="rId6"/>
    <p:sldId id="286" r:id="rId7"/>
    <p:sldId id="259" r:id="rId8"/>
    <p:sldId id="289" r:id="rId9"/>
    <p:sldId id="290" r:id="rId10"/>
    <p:sldId id="260" r:id="rId11"/>
    <p:sldId id="291" r:id="rId12"/>
    <p:sldId id="292" r:id="rId13"/>
    <p:sldId id="306" r:id="rId14"/>
    <p:sldId id="293" r:id="rId15"/>
    <p:sldId id="304" r:id="rId16"/>
    <p:sldId id="311" r:id="rId17"/>
    <p:sldId id="305" r:id="rId18"/>
    <p:sldId id="284" r:id="rId19"/>
    <p:sldId id="261" r:id="rId20"/>
    <p:sldId id="296" r:id="rId21"/>
    <p:sldId id="294" r:id="rId22"/>
    <p:sldId id="309" r:id="rId23"/>
    <p:sldId id="295" r:id="rId24"/>
    <p:sldId id="308" r:id="rId25"/>
    <p:sldId id="303" r:id="rId26"/>
    <p:sldId id="307" r:id="rId27"/>
    <p:sldId id="283" r:id="rId28"/>
    <p:sldId id="262" r:id="rId29"/>
    <p:sldId id="299" r:id="rId30"/>
    <p:sldId id="300" r:id="rId31"/>
    <p:sldId id="301" r:id="rId32"/>
    <p:sldId id="279" r:id="rId33"/>
    <p:sldId id="310" r:id="rId34"/>
  </p:sldIdLst>
  <p:sldSz cx="9144000" cy="5143500" type="screen16x9"/>
  <p:notesSz cx="7010400" cy="9296400"/>
  <p:embeddedFontLst>
    <p:embeddedFont>
      <p:font typeface="Roboto Condensed" panose="020B0604020202020204" charset="0"/>
      <p:regular r:id="rId36"/>
      <p:bold r:id="rId37"/>
      <p:italic r:id="rId38"/>
      <p:boldItalic r:id="rId39"/>
    </p:embeddedFont>
    <p:embeddedFont>
      <p:font typeface="Arvo" panose="020B060402020202020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Roboto Condensed Light" panose="020B0604020202020204" charset="0"/>
      <p:regular r:id="rId48"/>
      <p:bold r:id="rId49"/>
      <p:italic r:id="rId50"/>
      <p:boldItalic r:id="rId51"/>
    </p:embeddedFont>
    <p:embeddedFont>
      <p:font typeface="Wingdings 2" panose="05020102010507070707" pitchFamily="18" charset="2"/>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47A"/>
    <a:srgbClr val="007CBA"/>
    <a:srgbClr val="002395"/>
    <a:srgbClr val="007CBB"/>
    <a:srgbClr val="0089C7"/>
    <a:srgbClr val="3399FF"/>
    <a:srgbClr val="0070C0"/>
    <a:srgbClr val="00CCF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827CB-4437-4D00-B6F5-23E5D66BCBE1}">
  <a:tblStyle styleId="{6E2827CB-4437-4D00-B6F5-23E5D66BCBE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40" d="100"/>
          <a:sy n="140" d="100"/>
        </p:scale>
        <p:origin x="104" y="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225FF5-F607-4471-B189-7BB548BC55EE}" type="doc">
      <dgm:prSet loTypeId="urn:microsoft.com/office/officeart/2005/8/layout/matrix3" loCatId="matrix" qsTypeId="urn:microsoft.com/office/officeart/2005/8/quickstyle/3d3" qsCatId="3D" csTypeId="urn:microsoft.com/office/officeart/2005/8/colors/accent1_3" csCatId="accent1" phldr="1"/>
      <dgm:spPr/>
      <dgm:t>
        <a:bodyPr/>
        <a:lstStyle/>
        <a:p>
          <a:endParaRPr lang="en-US"/>
        </a:p>
      </dgm:t>
    </dgm:pt>
    <dgm:pt modelId="{28BCBA86-61B7-4358-8C12-E08EB6F2FD1E}">
      <dgm:prSet phldrT="[Text]"/>
      <dgm:spPr/>
      <dgm:t>
        <a:bodyPr/>
        <a:lstStyle/>
        <a:p>
          <a:r>
            <a:rPr lang="en-US" dirty="0"/>
            <a:t>Ambassadors – ACCE advocates &amp; members who promote externally to academics, industry and associations</a:t>
          </a:r>
        </a:p>
      </dgm:t>
    </dgm:pt>
    <dgm:pt modelId="{10B9BAE2-4E2B-4B3D-9D4C-26F2FF3CE208}" type="parTrans" cxnId="{70E08E79-7D99-4A42-A156-903DD7FABC62}">
      <dgm:prSet/>
      <dgm:spPr/>
      <dgm:t>
        <a:bodyPr/>
        <a:lstStyle/>
        <a:p>
          <a:endParaRPr lang="en-US"/>
        </a:p>
      </dgm:t>
    </dgm:pt>
    <dgm:pt modelId="{0AEB499D-838E-4C36-BDDE-36BB854B199B}" type="sibTrans" cxnId="{70E08E79-7D99-4A42-A156-903DD7FABC62}">
      <dgm:prSet/>
      <dgm:spPr/>
      <dgm:t>
        <a:bodyPr/>
        <a:lstStyle/>
        <a:p>
          <a:endParaRPr lang="en-US"/>
        </a:p>
      </dgm:t>
    </dgm:pt>
    <dgm:pt modelId="{45DC3A29-FDC5-4A10-B535-CAADBC1534CA}">
      <dgm:prSet phldrT="[Text]"/>
      <dgm:spPr/>
      <dgm:t>
        <a:bodyPr/>
        <a:lstStyle/>
        <a:p>
          <a:r>
            <a:rPr lang="en-US" dirty="0"/>
            <a:t>Liaisons – ACCE constituents who share happenings from their group with ACCE for purposes of promotion externally</a:t>
          </a:r>
        </a:p>
      </dgm:t>
    </dgm:pt>
    <dgm:pt modelId="{297159CE-A950-4094-9ED8-938711D5E463}" type="parTrans" cxnId="{11551A40-B8A6-46E4-8329-4A1059A8DF7D}">
      <dgm:prSet/>
      <dgm:spPr/>
      <dgm:t>
        <a:bodyPr/>
        <a:lstStyle/>
        <a:p>
          <a:endParaRPr lang="en-US"/>
        </a:p>
      </dgm:t>
    </dgm:pt>
    <dgm:pt modelId="{2E662FB2-E8AF-49AE-89BC-68C5DE954D38}" type="sibTrans" cxnId="{11551A40-B8A6-46E4-8329-4A1059A8DF7D}">
      <dgm:prSet/>
      <dgm:spPr/>
      <dgm:t>
        <a:bodyPr/>
        <a:lstStyle/>
        <a:p>
          <a:endParaRPr lang="en-US"/>
        </a:p>
      </dgm:t>
    </dgm:pt>
    <dgm:pt modelId="{2D14C30F-528B-4C16-AD70-A030220E6BBE}">
      <dgm:prSet phldrT="[Text]"/>
      <dgm:spPr/>
      <dgm:t>
        <a:bodyPr/>
        <a:lstStyle/>
        <a:p>
          <a:r>
            <a:rPr lang="en-US" dirty="0"/>
            <a:t>Peers  – individuals who promote to others who hold similar positions at other institutions, associations or companies</a:t>
          </a:r>
        </a:p>
      </dgm:t>
    </dgm:pt>
    <dgm:pt modelId="{8FEEF236-1F48-48D2-A763-14484F677A5E}" type="parTrans" cxnId="{BE6A5CFE-76FE-4E50-897E-5F668C30016A}">
      <dgm:prSet/>
      <dgm:spPr/>
      <dgm:t>
        <a:bodyPr/>
        <a:lstStyle/>
        <a:p>
          <a:endParaRPr lang="en-US"/>
        </a:p>
      </dgm:t>
    </dgm:pt>
    <dgm:pt modelId="{88DC38CD-48FA-43A5-96BE-432EE8CA4A1E}" type="sibTrans" cxnId="{BE6A5CFE-76FE-4E50-897E-5F668C30016A}">
      <dgm:prSet/>
      <dgm:spPr/>
      <dgm:t>
        <a:bodyPr/>
        <a:lstStyle/>
        <a:p>
          <a:endParaRPr lang="en-US"/>
        </a:p>
      </dgm:t>
    </dgm:pt>
    <dgm:pt modelId="{91B94064-4183-4BDC-AC35-59008EBD1FE2}">
      <dgm:prSet phldrT="[Text]"/>
      <dgm:spPr/>
      <dgm:t>
        <a:bodyPr/>
        <a:lstStyle/>
        <a:p>
          <a:r>
            <a:rPr lang="en-US" dirty="0"/>
            <a:t>ACCE Staff – outreach </a:t>
          </a:r>
          <a:r>
            <a:rPr lang="en-US" dirty="0" smtClean="0"/>
            <a:t>from </a:t>
          </a:r>
          <a:r>
            <a:rPr lang="en-US" dirty="0"/>
            <a:t>staff to all audiences via numerous outlets</a:t>
          </a:r>
        </a:p>
      </dgm:t>
    </dgm:pt>
    <dgm:pt modelId="{9CD078F8-D069-4A1B-A40A-E1A843206999}" type="parTrans" cxnId="{D7DAD326-6033-4B27-9317-5A63DBBE2041}">
      <dgm:prSet/>
      <dgm:spPr/>
      <dgm:t>
        <a:bodyPr/>
        <a:lstStyle/>
        <a:p>
          <a:endParaRPr lang="en-US"/>
        </a:p>
      </dgm:t>
    </dgm:pt>
    <dgm:pt modelId="{596B01BC-9F4D-47F2-BCE5-83B3989CC30D}" type="sibTrans" cxnId="{D7DAD326-6033-4B27-9317-5A63DBBE2041}">
      <dgm:prSet/>
      <dgm:spPr/>
      <dgm:t>
        <a:bodyPr/>
        <a:lstStyle/>
        <a:p>
          <a:endParaRPr lang="en-US"/>
        </a:p>
      </dgm:t>
    </dgm:pt>
    <dgm:pt modelId="{E9DC86DB-2F98-414E-97C5-CA88E4213B11}" type="pres">
      <dgm:prSet presAssocID="{6F225FF5-F607-4471-B189-7BB548BC55EE}" presName="matrix" presStyleCnt="0">
        <dgm:presLayoutVars>
          <dgm:chMax val="1"/>
          <dgm:dir/>
          <dgm:resizeHandles val="exact"/>
        </dgm:presLayoutVars>
      </dgm:prSet>
      <dgm:spPr/>
      <dgm:t>
        <a:bodyPr/>
        <a:lstStyle/>
        <a:p>
          <a:endParaRPr lang="en-US"/>
        </a:p>
      </dgm:t>
    </dgm:pt>
    <dgm:pt modelId="{DF561AA9-E4CF-4CCD-8CB2-F96A0551D024}" type="pres">
      <dgm:prSet presAssocID="{6F225FF5-F607-4471-B189-7BB548BC55EE}" presName="diamond" presStyleLbl="bgShp" presStyleIdx="0" presStyleCnt="1" custScaleX="104188"/>
      <dgm:spPr/>
      <dgm:t>
        <a:bodyPr/>
        <a:lstStyle/>
        <a:p>
          <a:endParaRPr lang="en-US"/>
        </a:p>
      </dgm:t>
    </dgm:pt>
    <dgm:pt modelId="{2AD0426C-B3F9-4D0E-A90B-80B7D8EDDB7C}" type="pres">
      <dgm:prSet presAssocID="{6F225FF5-F607-4471-B189-7BB548BC55EE}" presName="quad1" presStyleLbl="node1" presStyleIdx="0" presStyleCnt="4">
        <dgm:presLayoutVars>
          <dgm:chMax val="0"/>
          <dgm:chPref val="0"/>
          <dgm:bulletEnabled val="1"/>
        </dgm:presLayoutVars>
      </dgm:prSet>
      <dgm:spPr/>
      <dgm:t>
        <a:bodyPr/>
        <a:lstStyle/>
        <a:p>
          <a:endParaRPr lang="en-US"/>
        </a:p>
      </dgm:t>
    </dgm:pt>
    <dgm:pt modelId="{AA03D8BF-B202-4CFA-9380-A82C26A031B9}" type="pres">
      <dgm:prSet presAssocID="{6F225FF5-F607-4471-B189-7BB548BC55EE}" presName="quad2" presStyleLbl="node1" presStyleIdx="1" presStyleCnt="4">
        <dgm:presLayoutVars>
          <dgm:chMax val="0"/>
          <dgm:chPref val="0"/>
          <dgm:bulletEnabled val="1"/>
        </dgm:presLayoutVars>
      </dgm:prSet>
      <dgm:spPr/>
      <dgm:t>
        <a:bodyPr/>
        <a:lstStyle/>
        <a:p>
          <a:endParaRPr lang="en-US"/>
        </a:p>
      </dgm:t>
    </dgm:pt>
    <dgm:pt modelId="{5AC84DDB-5B72-407F-B015-F64D2750CA0E}" type="pres">
      <dgm:prSet presAssocID="{6F225FF5-F607-4471-B189-7BB548BC55EE}" presName="quad3" presStyleLbl="node1" presStyleIdx="2" presStyleCnt="4">
        <dgm:presLayoutVars>
          <dgm:chMax val="0"/>
          <dgm:chPref val="0"/>
          <dgm:bulletEnabled val="1"/>
        </dgm:presLayoutVars>
      </dgm:prSet>
      <dgm:spPr/>
      <dgm:t>
        <a:bodyPr/>
        <a:lstStyle/>
        <a:p>
          <a:endParaRPr lang="en-US"/>
        </a:p>
      </dgm:t>
    </dgm:pt>
    <dgm:pt modelId="{7D00AC04-ED44-4724-B1AE-6847EFF25128}" type="pres">
      <dgm:prSet presAssocID="{6F225FF5-F607-4471-B189-7BB548BC55EE}" presName="quad4" presStyleLbl="node1" presStyleIdx="3" presStyleCnt="4">
        <dgm:presLayoutVars>
          <dgm:chMax val="0"/>
          <dgm:chPref val="0"/>
          <dgm:bulletEnabled val="1"/>
        </dgm:presLayoutVars>
      </dgm:prSet>
      <dgm:spPr/>
      <dgm:t>
        <a:bodyPr/>
        <a:lstStyle/>
        <a:p>
          <a:endParaRPr lang="en-US"/>
        </a:p>
      </dgm:t>
    </dgm:pt>
  </dgm:ptLst>
  <dgm:cxnLst>
    <dgm:cxn modelId="{030ACDDF-44A6-4200-8874-70FDFA3E5466}" type="presOf" srcId="{6F225FF5-F607-4471-B189-7BB548BC55EE}" destId="{E9DC86DB-2F98-414E-97C5-CA88E4213B11}" srcOrd="0" destOrd="0" presId="urn:microsoft.com/office/officeart/2005/8/layout/matrix3"/>
    <dgm:cxn modelId="{70E08E79-7D99-4A42-A156-903DD7FABC62}" srcId="{6F225FF5-F607-4471-B189-7BB548BC55EE}" destId="{28BCBA86-61B7-4358-8C12-E08EB6F2FD1E}" srcOrd="0" destOrd="0" parTransId="{10B9BAE2-4E2B-4B3D-9D4C-26F2FF3CE208}" sibTransId="{0AEB499D-838E-4C36-BDDE-36BB854B199B}"/>
    <dgm:cxn modelId="{D7DAD326-6033-4B27-9317-5A63DBBE2041}" srcId="{6F225FF5-F607-4471-B189-7BB548BC55EE}" destId="{91B94064-4183-4BDC-AC35-59008EBD1FE2}" srcOrd="3" destOrd="0" parTransId="{9CD078F8-D069-4A1B-A40A-E1A843206999}" sibTransId="{596B01BC-9F4D-47F2-BCE5-83B3989CC30D}"/>
    <dgm:cxn modelId="{9341D688-B3A4-4D2D-A9C1-DB934C86D477}" type="presOf" srcId="{91B94064-4183-4BDC-AC35-59008EBD1FE2}" destId="{7D00AC04-ED44-4724-B1AE-6847EFF25128}" srcOrd="0" destOrd="0" presId="urn:microsoft.com/office/officeart/2005/8/layout/matrix3"/>
    <dgm:cxn modelId="{BE6A5CFE-76FE-4E50-897E-5F668C30016A}" srcId="{6F225FF5-F607-4471-B189-7BB548BC55EE}" destId="{2D14C30F-528B-4C16-AD70-A030220E6BBE}" srcOrd="2" destOrd="0" parTransId="{8FEEF236-1F48-48D2-A763-14484F677A5E}" sibTransId="{88DC38CD-48FA-43A5-96BE-432EE8CA4A1E}"/>
    <dgm:cxn modelId="{712AFA27-3D68-4161-A913-A2DBB0AD0DD6}" type="presOf" srcId="{45DC3A29-FDC5-4A10-B535-CAADBC1534CA}" destId="{AA03D8BF-B202-4CFA-9380-A82C26A031B9}" srcOrd="0" destOrd="0" presId="urn:microsoft.com/office/officeart/2005/8/layout/matrix3"/>
    <dgm:cxn modelId="{AF3052FB-A4F1-4781-A69A-32C8C9D99BC5}" type="presOf" srcId="{28BCBA86-61B7-4358-8C12-E08EB6F2FD1E}" destId="{2AD0426C-B3F9-4D0E-A90B-80B7D8EDDB7C}" srcOrd="0" destOrd="0" presId="urn:microsoft.com/office/officeart/2005/8/layout/matrix3"/>
    <dgm:cxn modelId="{11551A40-B8A6-46E4-8329-4A1059A8DF7D}" srcId="{6F225FF5-F607-4471-B189-7BB548BC55EE}" destId="{45DC3A29-FDC5-4A10-B535-CAADBC1534CA}" srcOrd="1" destOrd="0" parTransId="{297159CE-A950-4094-9ED8-938711D5E463}" sibTransId="{2E662FB2-E8AF-49AE-89BC-68C5DE954D38}"/>
    <dgm:cxn modelId="{17D1B282-B5A6-44CA-B3DA-2FAA84552435}" type="presOf" srcId="{2D14C30F-528B-4C16-AD70-A030220E6BBE}" destId="{5AC84DDB-5B72-407F-B015-F64D2750CA0E}" srcOrd="0" destOrd="0" presId="urn:microsoft.com/office/officeart/2005/8/layout/matrix3"/>
    <dgm:cxn modelId="{0B74F0AD-9CDD-4A41-8E17-94E8A1043380}" type="presParOf" srcId="{E9DC86DB-2F98-414E-97C5-CA88E4213B11}" destId="{DF561AA9-E4CF-4CCD-8CB2-F96A0551D024}" srcOrd="0" destOrd="0" presId="urn:microsoft.com/office/officeart/2005/8/layout/matrix3"/>
    <dgm:cxn modelId="{EC675F50-A5E0-4D11-983B-862FB493775E}" type="presParOf" srcId="{E9DC86DB-2F98-414E-97C5-CA88E4213B11}" destId="{2AD0426C-B3F9-4D0E-A90B-80B7D8EDDB7C}" srcOrd="1" destOrd="0" presId="urn:microsoft.com/office/officeart/2005/8/layout/matrix3"/>
    <dgm:cxn modelId="{246740E3-D873-403F-80DC-F7810D57A768}" type="presParOf" srcId="{E9DC86DB-2F98-414E-97C5-CA88E4213B11}" destId="{AA03D8BF-B202-4CFA-9380-A82C26A031B9}" srcOrd="2" destOrd="0" presId="urn:microsoft.com/office/officeart/2005/8/layout/matrix3"/>
    <dgm:cxn modelId="{B0BA956C-55B2-4F3A-B4A9-61D45C73CF5C}" type="presParOf" srcId="{E9DC86DB-2F98-414E-97C5-CA88E4213B11}" destId="{5AC84DDB-5B72-407F-B015-F64D2750CA0E}" srcOrd="3" destOrd="0" presId="urn:microsoft.com/office/officeart/2005/8/layout/matrix3"/>
    <dgm:cxn modelId="{54AD7F89-29AF-4D25-86B8-95B9FBE53536}" type="presParOf" srcId="{E9DC86DB-2F98-414E-97C5-CA88E4213B11}" destId="{7D00AC04-ED44-4724-B1AE-6847EFF2512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5A22F5-B10A-4507-ABA3-617349AC112B}" type="doc">
      <dgm:prSet loTypeId="urn:microsoft.com/office/officeart/2011/layout/InterconnectedBlockProcess" loCatId="process" qsTypeId="urn:microsoft.com/office/officeart/2005/8/quickstyle/simple1" qsCatId="simple" csTypeId="urn:microsoft.com/office/officeart/2005/8/colors/accent1_3" csCatId="accent1" phldr="1"/>
      <dgm:spPr/>
      <dgm:t>
        <a:bodyPr/>
        <a:lstStyle/>
        <a:p>
          <a:endParaRPr lang="en-US"/>
        </a:p>
      </dgm:t>
    </dgm:pt>
    <dgm:pt modelId="{E408A78D-C3C1-4217-A3CE-B4FC4FCFF6E1}">
      <dgm:prSet phldrT="[Text]"/>
      <dgm:spPr/>
      <dgm:t>
        <a:bodyPr/>
        <a:lstStyle/>
        <a:p>
          <a:r>
            <a:rPr lang="en-US" dirty="0" smtClean="0"/>
            <a:t>Tagline</a:t>
          </a:r>
          <a:endParaRPr lang="en-US" dirty="0"/>
        </a:p>
      </dgm:t>
    </dgm:pt>
    <dgm:pt modelId="{67B9939E-816F-4CF5-A463-0272E92F50A4}" type="parTrans" cxnId="{B2C3B110-1F75-4399-AE70-D10EB5331625}">
      <dgm:prSet/>
      <dgm:spPr/>
      <dgm:t>
        <a:bodyPr/>
        <a:lstStyle/>
        <a:p>
          <a:endParaRPr lang="en-US"/>
        </a:p>
      </dgm:t>
    </dgm:pt>
    <dgm:pt modelId="{1B068DF4-2448-421C-9481-02EB89E61FA6}" type="sibTrans" cxnId="{B2C3B110-1F75-4399-AE70-D10EB5331625}">
      <dgm:prSet/>
      <dgm:spPr/>
      <dgm:t>
        <a:bodyPr/>
        <a:lstStyle/>
        <a:p>
          <a:endParaRPr lang="en-US"/>
        </a:p>
      </dgm:t>
    </dgm:pt>
    <dgm:pt modelId="{579B94A7-11C7-4456-A06F-862820CF04B1}">
      <dgm:prSet phldrT="[Text]"/>
      <dgm:spPr/>
      <dgm:t>
        <a:bodyPr/>
        <a:lstStyle/>
        <a:p>
          <a:pPr algn="l">
            <a:lnSpc>
              <a:spcPct val="120000"/>
            </a:lnSpc>
          </a:pPr>
          <a:r>
            <a:rPr lang="en-US" b="0" dirty="0" smtClean="0"/>
            <a:t>Partnership for construction education excellence.</a:t>
          </a:r>
          <a:endParaRPr lang="en-US" b="0" dirty="0"/>
        </a:p>
      </dgm:t>
    </dgm:pt>
    <dgm:pt modelId="{1BE7BB1D-61E1-486B-AE11-F35B52D3A70A}" type="parTrans" cxnId="{4235E1BA-840A-4999-8203-FB276A56E6E2}">
      <dgm:prSet/>
      <dgm:spPr/>
      <dgm:t>
        <a:bodyPr/>
        <a:lstStyle/>
        <a:p>
          <a:endParaRPr lang="en-US"/>
        </a:p>
      </dgm:t>
    </dgm:pt>
    <dgm:pt modelId="{ADB69F63-D4B2-45D6-B55B-1231D3CE65DA}" type="sibTrans" cxnId="{4235E1BA-840A-4999-8203-FB276A56E6E2}">
      <dgm:prSet/>
      <dgm:spPr/>
      <dgm:t>
        <a:bodyPr/>
        <a:lstStyle/>
        <a:p>
          <a:endParaRPr lang="en-US"/>
        </a:p>
      </dgm:t>
    </dgm:pt>
    <dgm:pt modelId="{23819176-4C36-45C6-849C-450E92C0BF67}">
      <dgm:prSet phldrT="[Text]"/>
      <dgm:spPr/>
      <dgm:t>
        <a:bodyPr/>
        <a:lstStyle/>
        <a:p>
          <a:r>
            <a:rPr lang="en-US" dirty="0" smtClean="0"/>
            <a:t>About ACCE</a:t>
          </a:r>
          <a:endParaRPr lang="en-US" dirty="0"/>
        </a:p>
      </dgm:t>
    </dgm:pt>
    <dgm:pt modelId="{1F44B116-87ED-4B63-8D5B-AFB9319DC1A7}" type="parTrans" cxnId="{FAB2AA46-3701-47B6-A641-900BE40641D4}">
      <dgm:prSet/>
      <dgm:spPr/>
      <dgm:t>
        <a:bodyPr/>
        <a:lstStyle/>
        <a:p>
          <a:endParaRPr lang="en-US"/>
        </a:p>
      </dgm:t>
    </dgm:pt>
    <dgm:pt modelId="{0D00D8A3-A840-4180-A387-74BE05219DDC}" type="sibTrans" cxnId="{FAB2AA46-3701-47B6-A641-900BE40641D4}">
      <dgm:prSet/>
      <dgm:spPr/>
      <dgm:t>
        <a:bodyPr/>
        <a:lstStyle/>
        <a:p>
          <a:endParaRPr lang="en-US"/>
        </a:p>
      </dgm:t>
    </dgm:pt>
    <dgm:pt modelId="{05378F03-E8ED-4F91-9464-48FDD57B903F}">
      <dgm:prSet phldrT="[Text]"/>
      <dgm:spPr/>
      <dgm:t>
        <a:bodyPr/>
        <a:lstStyle/>
        <a:p>
          <a:pPr marL="0" indent="0" algn="l">
            <a:lnSpc>
              <a:spcPct val="120000"/>
            </a:lnSpc>
          </a:pPr>
          <a:r>
            <a:rPr lang="en-US" dirty="0" smtClean="0"/>
            <a:t>Promoting quality construction education since 1974, ACCE is </a:t>
          </a:r>
          <a:r>
            <a:rPr lang="en-US" b="1" i="1" dirty="0" smtClean="0"/>
            <a:t>the</a:t>
          </a:r>
          <a:r>
            <a:rPr lang="en-US" dirty="0" smtClean="0"/>
            <a:t> accrediting body that raises the standard of excellence for construction education through industry and academic partnerships.</a:t>
          </a:r>
          <a:endParaRPr lang="en-US" dirty="0"/>
        </a:p>
      </dgm:t>
    </dgm:pt>
    <dgm:pt modelId="{EE6918B3-E7E8-4F79-B954-23656BD03DD0}" type="parTrans" cxnId="{16741735-FACB-4AE9-B4EB-869ADE2DFD9B}">
      <dgm:prSet/>
      <dgm:spPr/>
      <dgm:t>
        <a:bodyPr/>
        <a:lstStyle/>
        <a:p>
          <a:endParaRPr lang="en-US"/>
        </a:p>
      </dgm:t>
    </dgm:pt>
    <dgm:pt modelId="{AD9038D8-F83A-49A8-BFE3-E8F5D32ED870}" type="sibTrans" cxnId="{16741735-FACB-4AE9-B4EB-869ADE2DFD9B}">
      <dgm:prSet/>
      <dgm:spPr/>
      <dgm:t>
        <a:bodyPr/>
        <a:lstStyle/>
        <a:p>
          <a:endParaRPr lang="en-US"/>
        </a:p>
      </dgm:t>
    </dgm:pt>
    <dgm:pt modelId="{42A439B8-9E7B-4020-B23D-640C8F2FC71A}">
      <dgm:prSet phldrT="[Text]"/>
      <dgm:spPr/>
      <dgm:t>
        <a:bodyPr/>
        <a:lstStyle/>
        <a:p>
          <a:r>
            <a:rPr lang="en-US" dirty="0" smtClean="0"/>
            <a:t>Value Proposition</a:t>
          </a:r>
          <a:endParaRPr lang="en-US" dirty="0"/>
        </a:p>
      </dgm:t>
    </dgm:pt>
    <dgm:pt modelId="{2C9E130D-23E9-4831-B073-19A77ABA7A24}" type="parTrans" cxnId="{287106EB-AF40-40F3-AC75-915B374F6876}">
      <dgm:prSet/>
      <dgm:spPr/>
      <dgm:t>
        <a:bodyPr/>
        <a:lstStyle/>
        <a:p>
          <a:endParaRPr lang="en-US"/>
        </a:p>
      </dgm:t>
    </dgm:pt>
    <dgm:pt modelId="{283AD71E-598E-40F5-9EB2-8C0179224E85}" type="sibTrans" cxnId="{287106EB-AF40-40F3-AC75-915B374F6876}">
      <dgm:prSet/>
      <dgm:spPr/>
      <dgm:t>
        <a:bodyPr/>
        <a:lstStyle/>
        <a:p>
          <a:endParaRPr lang="en-US"/>
        </a:p>
      </dgm:t>
    </dgm:pt>
    <dgm:pt modelId="{3F35B938-293A-4DC4-9712-F517BB79E0FF}">
      <dgm:prSet phldrT="[Text]"/>
      <dgm:spPr/>
      <dgm:t>
        <a:bodyPr/>
        <a:lstStyle/>
        <a:p>
          <a:pPr algn="l">
            <a:lnSpc>
              <a:spcPct val="120000"/>
            </a:lnSpc>
          </a:pPr>
          <a:r>
            <a:rPr lang="en-US" dirty="0" smtClean="0"/>
            <a:t>The American Council for Construction Education creates value for student, academic, industry and association stakeholders by:</a:t>
          </a:r>
        </a:p>
        <a:p>
          <a:pPr algn="l">
            <a:lnSpc>
              <a:spcPct val="120000"/>
            </a:lnSpc>
          </a:pPr>
          <a:r>
            <a:rPr lang="en-US" dirty="0" smtClean="0">
              <a:sym typeface="Wingdings 2" panose="05020102010507070707" pitchFamily="18" charset="2"/>
            </a:rPr>
            <a:t>  </a:t>
          </a:r>
          <a:r>
            <a:rPr lang="en-US" dirty="0" smtClean="0"/>
            <a:t>promoting rigorous accreditation; </a:t>
          </a:r>
        </a:p>
        <a:p>
          <a:pPr marL="169863" indent="-169863" algn="l">
            <a:lnSpc>
              <a:spcPct val="120000"/>
            </a:lnSpc>
          </a:pPr>
          <a:r>
            <a:rPr lang="en-US" dirty="0" smtClean="0">
              <a:sym typeface="Wingdings 2" panose="05020102010507070707" pitchFamily="18" charset="2"/>
            </a:rPr>
            <a:t>  </a:t>
          </a:r>
          <a:r>
            <a:rPr lang="en-US" dirty="0" smtClean="0"/>
            <a:t>facilitating opportunities for networking, development and innovation; </a:t>
          </a:r>
        </a:p>
        <a:p>
          <a:pPr marL="169863" indent="-169863" algn="l">
            <a:lnSpc>
              <a:spcPct val="120000"/>
            </a:lnSpc>
          </a:pPr>
          <a:r>
            <a:rPr lang="en-US" dirty="0" smtClean="0">
              <a:sym typeface="Wingdings 2" panose="05020102010507070707" pitchFamily="18" charset="2"/>
            </a:rPr>
            <a:t>  </a:t>
          </a:r>
          <a:r>
            <a:rPr lang="en-US" dirty="0" smtClean="0"/>
            <a:t>sharing best practices and benchmarking; and</a:t>
          </a:r>
        </a:p>
        <a:p>
          <a:pPr marL="169863" indent="-169863" algn="l">
            <a:lnSpc>
              <a:spcPct val="120000"/>
            </a:lnSpc>
          </a:pPr>
          <a:r>
            <a:rPr lang="en-US" dirty="0" smtClean="0">
              <a:sym typeface="Wingdings 2" panose="05020102010507070707" pitchFamily="18" charset="2"/>
            </a:rPr>
            <a:t>  </a:t>
          </a:r>
          <a:r>
            <a:rPr lang="en-US" dirty="0" smtClean="0"/>
            <a:t>engaging academic and industry thought leaders.</a:t>
          </a:r>
          <a:endParaRPr lang="en-US" dirty="0"/>
        </a:p>
      </dgm:t>
    </dgm:pt>
    <dgm:pt modelId="{29FE2D83-46F0-4A29-8AED-91CAD4E9457F}" type="parTrans" cxnId="{282A2225-CBA0-429F-863A-AAD783C16845}">
      <dgm:prSet/>
      <dgm:spPr/>
      <dgm:t>
        <a:bodyPr/>
        <a:lstStyle/>
        <a:p>
          <a:endParaRPr lang="en-US"/>
        </a:p>
      </dgm:t>
    </dgm:pt>
    <dgm:pt modelId="{13725542-756A-4ECC-8C1F-3E750F52D680}" type="sibTrans" cxnId="{282A2225-CBA0-429F-863A-AAD783C16845}">
      <dgm:prSet/>
      <dgm:spPr/>
      <dgm:t>
        <a:bodyPr/>
        <a:lstStyle/>
        <a:p>
          <a:endParaRPr lang="en-US"/>
        </a:p>
      </dgm:t>
    </dgm:pt>
    <dgm:pt modelId="{8377FC62-5240-4330-B197-88A503DE16FD}">
      <dgm:prSet phldrT="[Text]"/>
      <dgm:spPr/>
      <dgm:t>
        <a:bodyPr/>
        <a:lstStyle/>
        <a:p>
          <a:pPr algn="r">
            <a:lnSpc>
              <a:spcPct val="90000"/>
            </a:lnSpc>
          </a:pPr>
          <a:endParaRPr lang="en-US" dirty="0"/>
        </a:p>
      </dgm:t>
    </dgm:pt>
    <dgm:pt modelId="{D8B80B73-EBB3-46FE-B954-B6550B044E64}" type="parTrans" cxnId="{2BA00AE2-639D-4D02-92EA-139653AB1206}">
      <dgm:prSet/>
      <dgm:spPr/>
      <dgm:t>
        <a:bodyPr/>
        <a:lstStyle/>
        <a:p>
          <a:endParaRPr lang="en-US"/>
        </a:p>
      </dgm:t>
    </dgm:pt>
    <dgm:pt modelId="{039C08E2-D4B2-4EC5-9EF2-BA14E2F23E6A}" type="sibTrans" cxnId="{2BA00AE2-639D-4D02-92EA-139653AB1206}">
      <dgm:prSet/>
      <dgm:spPr/>
      <dgm:t>
        <a:bodyPr/>
        <a:lstStyle/>
        <a:p>
          <a:endParaRPr lang="en-US"/>
        </a:p>
      </dgm:t>
    </dgm:pt>
    <dgm:pt modelId="{65EE7B60-37A2-4AF3-9A3A-5148C7780352}">
      <dgm:prSet phldrT="[Text]"/>
      <dgm:spPr/>
      <dgm:t>
        <a:bodyPr/>
        <a:lstStyle/>
        <a:p>
          <a:pPr algn="r">
            <a:lnSpc>
              <a:spcPct val="90000"/>
            </a:lnSpc>
          </a:pPr>
          <a:endParaRPr lang="en-US" dirty="0"/>
        </a:p>
      </dgm:t>
    </dgm:pt>
    <dgm:pt modelId="{CE4055A6-9304-48A3-B876-70661920FAEA}" type="parTrans" cxnId="{3720DACC-7EA7-47FB-B2B5-22ED4336BAA2}">
      <dgm:prSet/>
      <dgm:spPr/>
      <dgm:t>
        <a:bodyPr/>
        <a:lstStyle/>
        <a:p>
          <a:endParaRPr lang="en-US"/>
        </a:p>
      </dgm:t>
    </dgm:pt>
    <dgm:pt modelId="{C1D5B095-57F3-4E24-A51F-1DA66564A459}" type="sibTrans" cxnId="{3720DACC-7EA7-47FB-B2B5-22ED4336BAA2}">
      <dgm:prSet/>
      <dgm:spPr/>
      <dgm:t>
        <a:bodyPr/>
        <a:lstStyle/>
        <a:p>
          <a:endParaRPr lang="en-US"/>
        </a:p>
      </dgm:t>
    </dgm:pt>
    <dgm:pt modelId="{491FD084-6947-42FD-A2BD-5B5183A356E6}">
      <dgm:prSet phldrT="[Text]" custT="1"/>
      <dgm:spPr/>
      <dgm:t>
        <a:bodyPr/>
        <a:lstStyle/>
        <a:p>
          <a:pPr>
            <a:spcAft>
              <a:spcPts val="0"/>
            </a:spcAft>
          </a:pPr>
          <a:r>
            <a:rPr lang="en-US" sz="1200" i="1" dirty="0" smtClean="0"/>
            <a:t>Existing </a:t>
          </a:r>
          <a:r>
            <a:rPr lang="en-US" sz="1200" b="1" dirty="0" smtClean="0"/>
            <a:t>Mission </a:t>
          </a:r>
          <a:r>
            <a:rPr lang="en-US" sz="1200" b="1" dirty="0" smtClean="0"/>
            <a:t>Statement</a:t>
          </a:r>
          <a:endParaRPr lang="en-US" sz="1200" b="1" dirty="0"/>
        </a:p>
      </dgm:t>
    </dgm:pt>
    <dgm:pt modelId="{17AFD355-81D3-4AFD-A672-711E759A127D}" type="parTrans" cxnId="{219894BF-CAF8-45F7-B306-70C61556414C}">
      <dgm:prSet/>
      <dgm:spPr/>
      <dgm:t>
        <a:bodyPr/>
        <a:lstStyle/>
        <a:p>
          <a:endParaRPr lang="en-US"/>
        </a:p>
      </dgm:t>
    </dgm:pt>
    <dgm:pt modelId="{8F817B3C-6733-4BED-A4BA-173B9EDB5040}" type="sibTrans" cxnId="{219894BF-CAF8-45F7-B306-70C61556414C}">
      <dgm:prSet/>
      <dgm:spPr/>
      <dgm:t>
        <a:bodyPr/>
        <a:lstStyle/>
        <a:p>
          <a:endParaRPr lang="en-US"/>
        </a:p>
      </dgm:t>
    </dgm:pt>
    <dgm:pt modelId="{C8EFF0DC-57E4-4E6B-8942-DE514EE8298A}">
      <dgm:prSet/>
      <dgm:spPr/>
      <dgm:t>
        <a:bodyPr/>
        <a:lstStyle/>
        <a:p>
          <a:pPr algn="l">
            <a:lnSpc>
              <a:spcPct val="120000"/>
            </a:lnSpc>
          </a:pPr>
          <a:r>
            <a:rPr lang="en-US" dirty="0" smtClean="0"/>
            <a:t>To be the leading global advocate of quality construction education, and to promote, support and accredit quality construction programs.</a:t>
          </a:r>
        </a:p>
      </dgm:t>
    </dgm:pt>
    <dgm:pt modelId="{B6EEEF81-DEFA-40AD-8CB0-1F09AE1EBC03}" type="parTrans" cxnId="{8377530B-5E5E-4C53-BECC-05CB14C866A6}">
      <dgm:prSet/>
      <dgm:spPr/>
      <dgm:t>
        <a:bodyPr/>
        <a:lstStyle/>
        <a:p>
          <a:endParaRPr lang="en-US"/>
        </a:p>
      </dgm:t>
    </dgm:pt>
    <dgm:pt modelId="{C54F48C1-E4B2-4352-AE24-A2FE29BBAC45}" type="sibTrans" cxnId="{8377530B-5E5E-4C53-BECC-05CB14C866A6}">
      <dgm:prSet/>
      <dgm:spPr/>
      <dgm:t>
        <a:bodyPr/>
        <a:lstStyle/>
        <a:p>
          <a:endParaRPr lang="en-US"/>
        </a:p>
      </dgm:t>
    </dgm:pt>
    <dgm:pt modelId="{30C9C7E6-39F4-402C-BC7A-E71EC6A48530}" type="pres">
      <dgm:prSet presAssocID="{455A22F5-B10A-4507-ABA3-617349AC112B}" presName="Name0" presStyleCnt="0">
        <dgm:presLayoutVars>
          <dgm:chMax val="7"/>
          <dgm:chPref val="5"/>
          <dgm:dir/>
          <dgm:animOne val="branch"/>
          <dgm:animLvl val="lvl"/>
        </dgm:presLayoutVars>
      </dgm:prSet>
      <dgm:spPr/>
      <dgm:t>
        <a:bodyPr/>
        <a:lstStyle/>
        <a:p>
          <a:endParaRPr lang="en-US"/>
        </a:p>
      </dgm:t>
    </dgm:pt>
    <dgm:pt modelId="{F38F41B1-7CBF-4BFB-A8CE-E402A24F2E3B}" type="pres">
      <dgm:prSet presAssocID="{42A439B8-9E7B-4020-B23D-640C8F2FC71A}" presName="ChildAccent4" presStyleCnt="0"/>
      <dgm:spPr/>
      <dgm:t>
        <a:bodyPr/>
        <a:lstStyle/>
        <a:p>
          <a:endParaRPr lang="en-US"/>
        </a:p>
      </dgm:t>
    </dgm:pt>
    <dgm:pt modelId="{9DF47872-4B95-4D61-857E-EA9BC02F32B8}" type="pres">
      <dgm:prSet presAssocID="{42A439B8-9E7B-4020-B23D-640C8F2FC71A}" presName="ChildAccent" presStyleLbl="alignImgPlace1" presStyleIdx="0" presStyleCnt="4" custScaleX="212700" custScaleY="90069" custLinFactNeighborX="12427" custLinFactNeighborY="-7411"/>
      <dgm:spPr/>
      <dgm:t>
        <a:bodyPr/>
        <a:lstStyle/>
        <a:p>
          <a:endParaRPr lang="en-US"/>
        </a:p>
      </dgm:t>
    </dgm:pt>
    <dgm:pt modelId="{35DE40A1-ECB0-40D4-B7FC-1E0C8C50BCCB}" type="pres">
      <dgm:prSet presAssocID="{42A439B8-9E7B-4020-B23D-640C8F2FC71A}" presName="Child4" presStyleLbl="revTx" presStyleIdx="0" presStyleCnt="0">
        <dgm:presLayoutVars>
          <dgm:chMax val="0"/>
          <dgm:chPref val="0"/>
          <dgm:bulletEnabled val="1"/>
        </dgm:presLayoutVars>
      </dgm:prSet>
      <dgm:spPr/>
      <dgm:t>
        <a:bodyPr/>
        <a:lstStyle/>
        <a:p>
          <a:endParaRPr lang="en-US"/>
        </a:p>
      </dgm:t>
    </dgm:pt>
    <dgm:pt modelId="{72CC6E0E-201F-45E4-875B-2E9FA395AB5C}" type="pres">
      <dgm:prSet presAssocID="{42A439B8-9E7B-4020-B23D-640C8F2FC71A}" presName="Parent4" presStyleLbl="node1" presStyleIdx="0" presStyleCnt="4" custScaleX="213378" custScaleY="55557" custLinFactNeighborX="12089" custLinFactNeighborY="10588">
        <dgm:presLayoutVars>
          <dgm:chMax val="2"/>
          <dgm:chPref val="1"/>
          <dgm:bulletEnabled val="1"/>
        </dgm:presLayoutVars>
      </dgm:prSet>
      <dgm:spPr/>
      <dgm:t>
        <a:bodyPr/>
        <a:lstStyle/>
        <a:p>
          <a:endParaRPr lang="en-US"/>
        </a:p>
      </dgm:t>
    </dgm:pt>
    <dgm:pt modelId="{32AF575E-BFDC-488A-A8F7-091F608419C6}" type="pres">
      <dgm:prSet presAssocID="{23819176-4C36-45C6-849C-450E92C0BF67}" presName="ChildAccent3" presStyleCnt="0"/>
      <dgm:spPr/>
      <dgm:t>
        <a:bodyPr/>
        <a:lstStyle/>
        <a:p>
          <a:endParaRPr lang="en-US"/>
        </a:p>
      </dgm:t>
    </dgm:pt>
    <dgm:pt modelId="{44036D1D-73C8-474A-A4FC-165070E446FD}" type="pres">
      <dgm:prSet presAssocID="{23819176-4C36-45C6-849C-450E92C0BF67}" presName="ChildAccent" presStyleLbl="alignImgPlace1" presStyleIdx="1" presStyleCnt="4" custScaleX="112532" custScaleY="84373" custLinFactNeighborX="-51076" custLinFactNeighborY="-10374"/>
      <dgm:spPr/>
      <dgm:t>
        <a:bodyPr/>
        <a:lstStyle/>
        <a:p>
          <a:endParaRPr lang="en-US"/>
        </a:p>
      </dgm:t>
    </dgm:pt>
    <dgm:pt modelId="{C5913B4E-8568-4790-B894-FA4D5159371D}" type="pres">
      <dgm:prSet presAssocID="{23819176-4C36-45C6-849C-450E92C0BF67}" presName="Child3" presStyleLbl="revTx" presStyleIdx="0" presStyleCnt="0">
        <dgm:presLayoutVars>
          <dgm:chMax val="0"/>
          <dgm:chPref val="0"/>
          <dgm:bulletEnabled val="1"/>
        </dgm:presLayoutVars>
      </dgm:prSet>
      <dgm:spPr/>
      <dgm:t>
        <a:bodyPr/>
        <a:lstStyle/>
        <a:p>
          <a:endParaRPr lang="en-US"/>
        </a:p>
      </dgm:t>
    </dgm:pt>
    <dgm:pt modelId="{59A58422-587C-4CFC-8D93-EC02ECF64131}" type="pres">
      <dgm:prSet presAssocID="{23819176-4C36-45C6-849C-450E92C0BF67}" presName="Parent3" presStyleLbl="node1" presStyleIdx="1" presStyleCnt="4" custScaleX="112724" custScaleY="64463" custLinFactNeighborX="-51306" custLinFactNeighborY="4117">
        <dgm:presLayoutVars>
          <dgm:chMax val="2"/>
          <dgm:chPref val="1"/>
          <dgm:bulletEnabled val="1"/>
        </dgm:presLayoutVars>
      </dgm:prSet>
      <dgm:spPr/>
      <dgm:t>
        <a:bodyPr/>
        <a:lstStyle/>
        <a:p>
          <a:endParaRPr lang="en-US"/>
        </a:p>
      </dgm:t>
    </dgm:pt>
    <dgm:pt modelId="{22EB5641-D89A-4801-9947-E0552E656A54}" type="pres">
      <dgm:prSet presAssocID="{E408A78D-C3C1-4217-A3CE-B4FC4FCFF6E1}" presName="ChildAccent2" presStyleCnt="0"/>
      <dgm:spPr/>
      <dgm:t>
        <a:bodyPr/>
        <a:lstStyle/>
        <a:p>
          <a:endParaRPr lang="en-US"/>
        </a:p>
      </dgm:t>
    </dgm:pt>
    <dgm:pt modelId="{17A702A2-608D-42A6-A6E8-D7B0212C65CA}" type="pres">
      <dgm:prSet presAssocID="{E408A78D-C3C1-4217-A3CE-B4FC4FCFF6E1}" presName="ChildAccent" presStyleLbl="alignImgPlace1" presStyleIdx="2" presStyleCnt="4" custScaleX="94922" custScaleY="77653" custLinFactNeighborX="-55148" custLinFactNeighborY="-13715"/>
      <dgm:spPr/>
      <dgm:t>
        <a:bodyPr/>
        <a:lstStyle/>
        <a:p>
          <a:endParaRPr lang="en-US"/>
        </a:p>
      </dgm:t>
    </dgm:pt>
    <dgm:pt modelId="{1BAE18DC-9D73-4F4D-9401-CEC3F9AE3840}" type="pres">
      <dgm:prSet presAssocID="{E408A78D-C3C1-4217-A3CE-B4FC4FCFF6E1}" presName="Child2" presStyleLbl="revTx" presStyleIdx="0" presStyleCnt="0">
        <dgm:presLayoutVars>
          <dgm:chMax val="0"/>
          <dgm:chPref val="0"/>
          <dgm:bulletEnabled val="1"/>
        </dgm:presLayoutVars>
      </dgm:prSet>
      <dgm:spPr/>
      <dgm:t>
        <a:bodyPr/>
        <a:lstStyle/>
        <a:p>
          <a:endParaRPr lang="en-US"/>
        </a:p>
      </dgm:t>
    </dgm:pt>
    <dgm:pt modelId="{DFA4C519-B970-4895-A2BB-2AE603A46980}" type="pres">
      <dgm:prSet presAssocID="{E408A78D-C3C1-4217-A3CE-B4FC4FCFF6E1}" presName="Parent2" presStyleLbl="node1" presStyleIdx="2" presStyleCnt="4" custScaleX="95735" custScaleY="78669" custLinFactNeighborX="-55229" custLinFactNeighborY="-4942">
        <dgm:presLayoutVars>
          <dgm:chMax val="2"/>
          <dgm:chPref val="1"/>
          <dgm:bulletEnabled val="1"/>
        </dgm:presLayoutVars>
      </dgm:prSet>
      <dgm:spPr/>
      <dgm:t>
        <a:bodyPr/>
        <a:lstStyle/>
        <a:p>
          <a:endParaRPr lang="en-US"/>
        </a:p>
      </dgm:t>
    </dgm:pt>
    <dgm:pt modelId="{7CEC7180-B059-4167-9346-885685C9AACF}" type="pres">
      <dgm:prSet presAssocID="{491FD084-6947-42FD-A2BD-5B5183A356E6}" presName="ChildAccent1" presStyleCnt="0"/>
      <dgm:spPr/>
      <dgm:t>
        <a:bodyPr/>
        <a:lstStyle/>
        <a:p>
          <a:endParaRPr lang="en-US"/>
        </a:p>
      </dgm:t>
    </dgm:pt>
    <dgm:pt modelId="{94673CA2-D872-4A97-8266-2A2575140338}" type="pres">
      <dgm:prSet presAssocID="{491FD084-6947-42FD-A2BD-5B5183A356E6}" presName="ChildAccent" presStyleLbl="alignImgPlace1" presStyleIdx="3" presStyleCnt="4" custScaleX="99646" custScaleY="67931" custLinFactNeighborX="-53921" custLinFactNeighborY="-18360"/>
      <dgm:spPr/>
      <dgm:t>
        <a:bodyPr/>
        <a:lstStyle/>
        <a:p>
          <a:endParaRPr lang="en-US"/>
        </a:p>
      </dgm:t>
    </dgm:pt>
    <dgm:pt modelId="{38322C87-D509-4AE1-A66F-03DC0E88FCC9}" type="pres">
      <dgm:prSet presAssocID="{491FD084-6947-42FD-A2BD-5B5183A356E6}" presName="Child1" presStyleLbl="revTx" presStyleIdx="0" presStyleCnt="0">
        <dgm:presLayoutVars>
          <dgm:chMax val="0"/>
          <dgm:chPref val="0"/>
          <dgm:bulletEnabled val="1"/>
        </dgm:presLayoutVars>
      </dgm:prSet>
      <dgm:spPr/>
      <dgm:t>
        <a:bodyPr/>
        <a:lstStyle/>
        <a:p>
          <a:endParaRPr lang="en-US"/>
        </a:p>
      </dgm:t>
    </dgm:pt>
    <dgm:pt modelId="{948AF448-EE1A-4BC3-8E70-801DFEA17C2B}" type="pres">
      <dgm:prSet presAssocID="{491FD084-6947-42FD-A2BD-5B5183A356E6}" presName="Parent1" presStyleLbl="node1" presStyleIdx="3" presStyleCnt="4" custLinFactNeighborX="-53594" custLinFactNeighborY="-17501">
        <dgm:presLayoutVars>
          <dgm:chMax val="2"/>
          <dgm:chPref val="1"/>
          <dgm:bulletEnabled val="1"/>
        </dgm:presLayoutVars>
      </dgm:prSet>
      <dgm:spPr/>
      <dgm:t>
        <a:bodyPr/>
        <a:lstStyle/>
        <a:p>
          <a:endParaRPr lang="en-US"/>
        </a:p>
      </dgm:t>
    </dgm:pt>
  </dgm:ptLst>
  <dgm:cxnLst>
    <dgm:cxn modelId="{9D4FA44F-FF0F-4257-8878-06633CDEA8E2}" type="presOf" srcId="{8377FC62-5240-4330-B197-88A503DE16FD}" destId="{9DF47872-4B95-4D61-857E-EA9BC02F32B8}" srcOrd="0" destOrd="1" presId="urn:microsoft.com/office/officeart/2011/layout/InterconnectedBlockProcess"/>
    <dgm:cxn modelId="{4235E1BA-840A-4999-8203-FB276A56E6E2}" srcId="{E408A78D-C3C1-4217-A3CE-B4FC4FCFF6E1}" destId="{579B94A7-11C7-4456-A06F-862820CF04B1}" srcOrd="0" destOrd="0" parTransId="{1BE7BB1D-61E1-486B-AE11-F35B52D3A70A}" sibTransId="{ADB69F63-D4B2-45D6-B55B-1231D3CE65DA}"/>
    <dgm:cxn modelId="{B2C3B110-1F75-4399-AE70-D10EB5331625}" srcId="{455A22F5-B10A-4507-ABA3-617349AC112B}" destId="{E408A78D-C3C1-4217-A3CE-B4FC4FCFF6E1}" srcOrd="1" destOrd="0" parTransId="{67B9939E-816F-4CF5-A463-0272E92F50A4}" sibTransId="{1B068DF4-2448-421C-9481-02EB89E61FA6}"/>
    <dgm:cxn modelId="{A0A3AB45-AFB7-487F-825F-A31BD8239F3D}" type="presOf" srcId="{65EE7B60-37A2-4AF3-9A3A-5148C7780352}" destId="{9DF47872-4B95-4D61-857E-EA9BC02F32B8}" srcOrd="0" destOrd="2" presId="urn:microsoft.com/office/officeart/2011/layout/InterconnectedBlockProcess"/>
    <dgm:cxn modelId="{2BA00AE2-639D-4D02-92EA-139653AB1206}" srcId="{42A439B8-9E7B-4020-B23D-640C8F2FC71A}" destId="{8377FC62-5240-4330-B197-88A503DE16FD}" srcOrd="1" destOrd="0" parTransId="{D8B80B73-EBB3-46FE-B954-B6550B044E64}" sibTransId="{039C08E2-D4B2-4EC5-9EF2-BA14E2F23E6A}"/>
    <dgm:cxn modelId="{C0F0F69B-413C-4C46-ACC3-ED7C0488E1AB}" type="presOf" srcId="{65EE7B60-37A2-4AF3-9A3A-5148C7780352}" destId="{35DE40A1-ECB0-40D4-B7FC-1E0C8C50BCCB}" srcOrd="1" destOrd="2" presId="urn:microsoft.com/office/officeart/2011/layout/InterconnectedBlockProcess"/>
    <dgm:cxn modelId="{3720DACC-7EA7-47FB-B2B5-22ED4336BAA2}" srcId="{42A439B8-9E7B-4020-B23D-640C8F2FC71A}" destId="{65EE7B60-37A2-4AF3-9A3A-5148C7780352}" srcOrd="2" destOrd="0" parTransId="{CE4055A6-9304-48A3-B876-70661920FAEA}" sibTransId="{C1D5B095-57F3-4E24-A51F-1DA66564A459}"/>
    <dgm:cxn modelId="{E6BF7C0E-8FCE-4F5F-B40F-BC99B80A77B6}" type="presOf" srcId="{491FD084-6947-42FD-A2BD-5B5183A356E6}" destId="{948AF448-EE1A-4BC3-8E70-801DFEA17C2B}" srcOrd="0" destOrd="0" presId="urn:microsoft.com/office/officeart/2011/layout/InterconnectedBlockProcess"/>
    <dgm:cxn modelId="{1AC5878A-B70A-43D6-917C-DE938FC42499}" type="presOf" srcId="{05378F03-E8ED-4F91-9464-48FDD57B903F}" destId="{44036D1D-73C8-474A-A4FC-165070E446FD}" srcOrd="0" destOrd="0" presId="urn:microsoft.com/office/officeart/2011/layout/InterconnectedBlockProcess"/>
    <dgm:cxn modelId="{18B79CF6-01CA-495A-96E9-2685DA5BAB16}" type="presOf" srcId="{23819176-4C36-45C6-849C-450E92C0BF67}" destId="{59A58422-587C-4CFC-8D93-EC02ECF64131}" srcOrd="0" destOrd="0" presId="urn:microsoft.com/office/officeart/2011/layout/InterconnectedBlockProcess"/>
    <dgm:cxn modelId="{7786FD9B-5ADD-4A8B-84D3-F75F19E0C361}" type="presOf" srcId="{579B94A7-11C7-4456-A06F-862820CF04B1}" destId="{17A702A2-608D-42A6-A6E8-D7B0212C65CA}" srcOrd="0" destOrd="0" presId="urn:microsoft.com/office/officeart/2011/layout/InterconnectedBlockProcess"/>
    <dgm:cxn modelId="{D31160DB-0B5B-4A10-88E6-5C63D5DEE721}" type="presOf" srcId="{3F35B938-293A-4DC4-9712-F517BB79E0FF}" destId="{35DE40A1-ECB0-40D4-B7FC-1E0C8C50BCCB}" srcOrd="1" destOrd="0" presId="urn:microsoft.com/office/officeart/2011/layout/InterconnectedBlockProcess"/>
    <dgm:cxn modelId="{4B8D6EFB-8969-4BFC-B433-8B2E9755B2FC}" type="presOf" srcId="{3F35B938-293A-4DC4-9712-F517BB79E0FF}" destId="{9DF47872-4B95-4D61-857E-EA9BC02F32B8}" srcOrd="0" destOrd="0" presId="urn:microsoft.com/office/officeart/2011/layout/InterconnectedBlockProcess"/>
    <dgm:cxn modelId="{287106EB-AF40-40F3-AC75-915B374F6876}" srcId="{455A22F5-B10A-4507-ABA3-617349AC112B}" destId="{42A439B8-9E7B-4020-B23D-640C8F2FC71A}" srcOrd="3" destOrd="0" parTransId="{2C9E130D-23E9-4831-B073-19A77ABA7A24}" sibTransId="{283AD71E-598E-40F5-9EB2-8C0179224E85}"/>
    <dgm:cxn modelId="{5D8385A6-F726-445E-AD64-3C3A2AF5C471}" type="presOf" srcId="{C8EFF0DC-57E4-4E6B-8942-DE514EE8298A}" destId="{94673CA2-D872-4A97-8266-2A2575140338}" srcOrd="0" destOrd="0" presId="urn:microsoft.com/office/officeart/2011/layout/InterconnectedBlockProcess"/>
    <dgm:cxn modelId="{8377530B-5E5E-4C53-BECC-05CB14C866A6}" srcId="{491FD084-6947-42FD-A2BD-5B5183A356E6}" destId="{C8EFF0DC-57E4-4E6B-8942-DE514EE8298A}" srcOrd="0" destOrd="0" parTransId="{B6EEEF81-DEFA-40AD-8CB0-1F09AE1EBC03}" sibTransId="{C54F48C1-E4B2-4352-AE24-A2FE29BBAC45}"/>
    <dgm:cxn modelId="{CA61AC59-F9F3-4309-94C8-227B574C9D75}" type="presOf" srcId="{C8EFF0DC-57E4-4E6B-8942-DE514EE8298A}" destId="{38322C87-D509-4AE1-A66F-03DC0E88FCC9}" srcOrd="1" destOrd="0" presId="urn:microsoft.com/office/officeart/2011/layout/InterconnectedBlockProcess"/>
    <dgm:cxn modelId="{16741735-FACB-4AE9-B4EB-869ADE2DFD9B}" srcId="{23819176-4C36-45C6-849C-450E92C0BF67}" destId="{05378F03-E8ED-4F91-9464-48FDD57B903F}" srcOrd="0" destOrd="0" parTransId="{EE6918B3-E7E8-4F79-B954-23656BD03DD0}" sibTransId="{AD9038D8-F83A-49A8-BFE3-E8F5D32ED870}"/>
    <dgm:cxn modelId="{282A2225-CBA0-429F-863A-AAD783C16845}" srcId="{42A439B8-9E7B-4020-B23D-640C8F2FC71A}" destId="{3F35B938-293A-4DC4-9712-F517BB79E0FF}" srcOrd="0" destOrd="0" parTransId="{29FE2D83-46F0-4A29-8AED-91CAD4E9457F}" sibTransId="{13725542-756A-4ECC-8C1F-3E750F52D680}"/>
    <dgm:cxn modelId="{2585C5F2-202D-4175-809A-8267A5D8101A}" type="presOf" srcId="{42A439B8-9E7B-4020-B23D-640C8F2FC71A}" destId="{72CC6E0E-201F-45E4-875B-2E9FA395AB5C}" srcOrd="0" destOrd="0" presId="urn:microsoft.com/office/officeart/2011/layout/InterconnectedBlockProcess"/>
    <dgm:cxn modelId="{E25214F5-06C0-4C76-A927-0D543727DFC1}" type="presOf" srcId="{05378F03-E8ED-4F91-9464-48FDD57B903F}" destId="{C5913B4E-8568-4790-B894-FA4D5159371D}" srcOrd="1" destOrd="0" presId="urn:microsoft.com/office/officeart/2011/layout/InterconnectedBlockProcess"/>
    <dgm:cxn modelId="{322DB017-2EC5-453F-85EC-AADBEA6468C2}" type="presOf" srcId="{8377FC62-5240-4330-B197-88A503DE16FD}" destId="{35DE40A1-ECB0-40D4-B7FC-1E0C8C50BCCB}" srcOrd="1" destOrd="1" presId="urn:microsoft.com/office/officeart/2011/layout/InterconnectedBlockProcess"/>
    <dgm:cxn modelId="{25D3FA51-481A-49F9-9E4C-FFE18080BDBF}" type="presOf" srcId="{E408A78D-C3C1-4217-A3CE-B4FC4FCFF6E1}" destId="{DFA4C519-B970-4895-A2BB-2AE603A46980}" srcOrd="0" destOrd="0" presId="urn:microsoft.com/office/officeart/2011/layout/InterconnectedBlockProcess"/>
    <dgm:cxn modelId="{FAB2AA46-3701-47B6-A641-900BE40641D4}" srcId="{455A22F5-B10A-4507-ABA3-617349AC112B}" destId="{23819176-4C36-45C6-849C-450E92C0BF67}" srcOrd="2" destOrd="0" parTransId="{1F44B116-87ED-4B63-8D5B-AFB9319DC1A7}" sibTransId="{0D00D8A3-A840-4180-A387-74BE05219DDC}"/>
    <dgm:cxn modelId="{219894BF-CAF8-45F7-B306-70C61556414C}" srcId="{455A22F5-B10A-4507-ABA3-617349AC112B}" destId="{491FD084-6947-42FD-A2BD-5B5183A356E6}" srcOrd="0" destOrd="0" parTransId="{17AFD355-81D3-4AFD-A672-711E759A127D}" sibTransId="{8F817B3C-6733-4BED-A4BA-173B9EDB5040}"/>
    <dgm:cxn modelId="{94822EB9-51AE-44F6-8A6F-119A1FCFD4E3}" type="presOf" srcId="{579B94A7-11C7-4456-A06F-862820CF04B1}" destId="{1BAE18DC-9D73-4F4D-9401-CEC3F9AE3840}" srcOrd="1" destOrd="0" presId="urn:microsoft.com/office/officeart/2011/layout/InterconnectedBlockProcess"/>
    <dgm:cxn modelId="{0620562D-A61F-4E14-A61E-FE3B351817A0}" type="presOf" srcId="{455A22F5-B10A-4507-ABA3-617349AC112B}" destId="{30C9C7E6-39F4-402C-BC7A-E71EC6A48530}" srcOrd="0" destOrd="0" presId="urn:microsoft.com/office/officeart/2011/layout/InterconnectedBlockProcess"/>
    <dgm:cxn modelId="{B1D54A71-F85F-4095-85CF-91A03C0B6E50}" type="presParOf" srcId="{30C9C7E6-39F4-402C-BC7A-E71EC6A48530}" destId="{F38F41B1-7CBF-4BFB-A8CE-E402A24F2E3B}" srcOrd="0" destOrd="0" presId="urn:microsoft.com/office/officeart/2011/layout/InterconnectedBlockProcess"/>
    <dgm:cxn modelId="{9A489D88-7594-4A63-99EC-3DD80734DF44}" type="presParOf" srcId="{F38F41B1-7CBF-4BFB-A8CE-E402A24F2E3B}" destId="{9DF47872-4B95-4D61-857E-EA9BC02F32B8}" srcOrd="0" destOrd="0" presId="urn:microsoft.com/office/officeart/2011/layout/InterconnectedBlockProcess"/>
    <dgm:cxn modelId="{1BA08338-FFCC-4091-AE24-F2C0FA7CF1FF}" type="presParOf" srcId="{30C9C7E6-39F4-402C-BC7A-E71EC6A48530}" destId="{35DE40A1-ECB0-40D4-B7FC-1E0C8C50BCCB}" srcOrd="1" destOrd="0" presId="urn:microsoft.com/office/officeart/2011/layout/InterconnectedBlockProcess"/>
    <dgm:cxn modelId="{8196F9FA-0EA5-4CC5-9D98-8763F1C70F36}" type="presParOf" srcId="{30C9C7E6-39F4-402C-BC7A-E71EC6A48530}" destId="{72CC6E0E-201F-45E4-875B-2E9FA395AB5C}" srcOrd="2" destOrd="0" presId="urn:microsoft.com/office/officeart/2011/layout/InterconnectedBlockProcess"/>
    <dgm:cxn modelId="{EBC4035F-5B4F-4DCD-A7E0-49F08D37E48D}" type="presParOf" srcId="{30C9C7E6-39F4-402C-BC7A-E71EC6A48530}" destId="{32AF575E-BFDC-488A-A8F7-091F608419C6}" srcOrd="3" destOrd="0" presId="urn:microsoft.com/office/officeart/2011/layout/InterconnectedBlockProcess"/>
    <dgm:cxn modelId="{2C9D195C-A852-4497-B0F7-F4C405A5E5FC}" type="presParOf" srcId="{32AF575E-BFDC-488A-A8F7-091F608419C6}" destId="{44036D1D-73C8-474A-A4FC-165070E446FD}" srcOrd="0" destOrd="0" presId="urn:microsoft.com/office/officeart/2011/layout/InterconnectedBlockProcess"/>
    <dgm:cxn modelId="{B52D439F-ED05-4AE5-81F3-71768CFBA5A2}" type="presParOf" srcId="{30C9C7E6-39F4-402C-BC7A-E71EC6A48530}" destId="{C5913B4E-8568-4790-B894-FA4D5159371D}" srcOrd="4" destOrd="0" presId="urn:microsoft.com/office/officeart/2011/layout/InterconnectedBlockProcess"/>
    <dgm:cxn modelId="{1C1B26C4-B6D9-4DB5-851B-7D6CD558D9FC}" type="presParOf" srcId="{30C9C7E6-39F4-402C-BC7A-E71EC6A48530}" destId="{59A58422-587C-4CFC-8D93-EC02ECF64131}" srcOrd="5" destOrd="0" presId="urn:microsoft.com/office/officeart/2011/layout/InterconnectedBlockProcess"/>
    <dgm:cxn modelId="{7C8C1B52-4678-4E7E-8BCE-ADA9FE22975F}" type="presParOf" srcId="{30C9C7E6-39F4-402C-BC7A-E71EC6A48530}" destId="{22EB5641-D89A-4801-9947-E0552E656A54}" srcOrd="6" destOrd="0" presId="urn:microsoft.com/office/officeart/2011/layout/InterconnectedBlockProcess"/>
    <dgm:cxn modelId="{1FF55B89-5D48-4E3A-814F-4E58715BA82F}" type="presParOf" srcId="{22EB5641-D89A-4801-9947-E0552E656A54}" destId="{17A702A2-608D-42A6-A6E8-D7B0212C65CA}" srcOrd="0" destOrd="0" presId="urn:microsoft.com/office/officeart/2011/layout/InterconnectedBlockProcess"/>
    <dgm:cxn modelId="{614B3617-0090-4D7C-A7FF-BA24636096CA}" type="presParOf" srcId="{30C9C7E6-39F4-402C-BC7A-E71EC6A48530}" destId="{1BAE18DC-9D73-4F4D-9401-CEC3F9AE3840}" srcOrd="7" destOrd="0" presId="urn:microsoft.com/office/officeart/2011/layout/InterconnectedBlockProcess"/>
    <dgm:cxn modelId="{3BDE8C6C-E2A9-40FB-9BF8-C31469F4535E}" type="presParOf" srcId="{30C9C7E6-39F4-402C-BC7A-E71EC6A48530}" destId="{DFA4C519-B970-4895-A2BB-2AE603A46980}" srcOrd="8" destOrd="0" presId="urn:microsoft.com/office/officeart/2011/layout/InterconnectedBlockProcess"/>
    <dgm:cxn modelId="{52D07FCD-FE97-47BB-8A9A-D09E1284F608}" type="presParOf" srcId="{30C9C7E6-39F4-402C-BC7A-E71EC6A48530}" destId="{7CEC7180-B059-4167-9346-885685C9AACF}" srcOrd="9" destOrd="0" presId="urn:microsoft.com/office/officeart/2011/layout/InterconnectedBlockProcess"/>
    <dgm:cxn modelId="{30B59978-EF20-42CA-ABB1-F51C880EBC30}" type="presParOf" srcId="{7CEC7180-B059-4167-9346-885685C9AACF}" destId="{94673CA2-D872-4A97-8266-2A2575140338}" srcOrd="0" destOrd="0" presId="urn:microsoft.com/office/officeart/2011/layout/InterconnectedBlockProcess"/>
    <dgm:cxn modelId="{1443EBE2-3E29-4827-BBD8-3B5D5900CD45}" type="presParOf" srcId="{30C9C7E6-39F4-402C-BC7A-E71EC6A48530}" destId="{38322C87-D509-4AE1-A66F-03DC0E88FCC9}" srcOrd="10" destOrd="0" presId="urn:microsoft.com/office/officeart/2011/layout/InterconnectedBlockProcess"/>
    <dgm:cxn modelId="{1564FE3E-C555-472D-B2FF-27B68275A2B3}" type="presParOf" srcId="{30C9C7E6-39F4-402C-BC7A-E71EC6A48530}" destId="{948AF448-EE1A-4BC3-8E70-801DFEA17C2B}" srcOrd="11"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61AA9-E4CF-4CCD-8CB2-F96A0551D024}">
      <dsp:nvSpPr>
        <dsp:cNvPr id="0" name=""/>
        <dsp:cNvSpPr/>
      </dsp:nvSpPr>
      <dsp:spPr>
        <a:xfrm>
          <a:off x="1451584" y="0"/>
          <a:ext cx="5208737" cy="4999364"/>
        </a:xfrm>
        <a:prstGeom prst="diamond">
          <a:avLst/>
        </a:prstGeom>
        <a:solidFill>
          <a:schemeClr val="accent1">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AD0426C-B3F9-4D0E-A90B-80B7D8EDDB7C}">
      <dsp:nvSpPr>
        <dsp:cNvPr id="0" name=""/>
        <dsp:cNvSpPr/>
      </dsp:nvSpPr>
      <dsp:spPr>
        <a:xfrm>
          <a:off x="2031211" y="474939"/>
          <a:ext cx="1949751" cy="1949751"/>
        </a:xfrm>
        <a:prstGeom prst="round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Ambassadors – ACCE advocates &amp; members who promote externally to academics, industry and associations</a:t>
          </a:r>
        </a:p>
      </dsp:txBody>
      <dsp:txXfrm>
        <a:off x="2126390" y="570118"/>
        <a:ext cx="1759393" cy="1759393"/>
      </dsp:txXfrm>
    </dsp:sp>
    <dsp:sp modelId="{AA03D8BF-B202-4CFA-9380-A82C26A031B9}">
      <dsp:nvSpPr>
        <dsp:cNvPr id="0" name=""/>
        <dsp:cNvSpPr/>
      </dsp:nvSpPr>
      <dsp:spPr>
        <a:xfrm>
          <a:off x="4130943" y="474939"/>
          <a:ext cx="1949751" cy="1949751"/>
        </a:xfrm>
        <a:prstGeom prst="roundRect">
          <a:avLst/>
        </a:prstGeom>
        <a:solidFill>
          <a:schemeClr val="accent1">
            <a:shade val="80000"/>
            <a:hueOff val="134500"/>
            <a:satOff val="-5133"/>
            <a:lumOff val="950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Liaisons – ACCE constituents who share happenings from their group with ACCE for purposes of promotion externally</a:t>
          </a:r>
        </a:p>
      </dsp:txBody>
      <dsp:txXfrm>
        <a:off x="4226122" y="570118"/>
        <a:ext cx="1759393" cy="1759393"/>
      </dsp:txXfrm>
    </dsp:sp>
    <dsp:sp modelId="{5AC84DDB-5B72-407F-B015-F64D2750CA0E}">
      <dsp:nvSpPr>
        <dsp:cNvPr id="0" name=""/>
        <dsp:cNvSpPr/>
      </dsp:nvSpPr>
      <dsp:spPr>
        <a:xfrm>
          <a:off x="2031211" y="2574672"/>
          <a:ext cx="1949751" cy="1949751"/>
        </a:xfrm>
        <a:prstGeom prst="roundRect">
          <a:avLst/>
        </a:prstGeom>
        <a:solidFill>
          <a:schemeClr val="accent1">
            <a:shade val="80000"/>
            <a:hueOff val="269001"/>
            <a:satOff val="-10265"/>
            <a:lumOff val="1901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Peers  – individuals who promote to others who hold similar positions at other institutions, associations or companies</a:t>
          </a:r>
        </a:p>
      </dsp:txBody>
      <dsp:txXfrm>
        <a:off x="2126390" y="2669851"/>
        <a:ext cx="1759393" cy="1759393"/>
      </dsp:txXfrm>
    </dsp:sp>
    <dsp:sp modelId="{7D00AC04-ED44-4724-B1AE-6847EFF25128}">
      <dsp:nvSpPr>
        <dsp:cNvPr id="0" name=""/>
        <dsp:cNvSpPr/>
      </dsp:nvSpPr>
      <dsp:spPr>
        <a:xfrm>
          <a:off x="4130943" y="2574672"/>
          <a:ext cx="1949751" cy="1949751"/>
        </a:xfrm>
        <a:prstGeom prst="roundRect">
          <a:avLst/>
        </a:prstGeom>
        <a:solidFill>
          <a:schemeClr val="accent1">
            <a:shade val="80000"/>
            <a:hueOff val="403501"/>
            <a:satOff val="-15398"/>
            <a:lumOff val="2851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ACCE Staff – outreach </a:t>
          </a:r>
          <a:r>
            <a:rPr lang="en-US" sz="1500" kern="1200" dirty="0" smtClean="0"/>
            <a:t>from </a:t>
          </a:r>
          <a:r>
            <a:rPr lang="en-US" sz="1500" kern="1200" dirty="0"/>
            <a:t>staff to all audiences via numerous outlets</a:t>
          </a:r>
        </a:p>
      </dsp:txBody>
      <dsp:txXfrm>
        <a:off x="4226122" y="2669851"/>
        <a:ext cx="1759393" cy="1759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47872-4B95-4D61-857E-EA9BC02F32B8}">
      <dsp:nvSpPr>
        <dsp:cNvPr id="0" name=""/>
        <dsp:cNvSpPr/>
      </dsp:nvSpPr>
      <dsp:spPr>
        <a:xfrm>
          <a:off x="4864907" y="692781"/>
          <a:ext cx="2978480" cy="3002863"/>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t" anchorCtr="0">
          <a:noAutofit/>
        </a:bodyPr>
        <a:lstStyle/>
        <a:p>
          <a:pPr lvl="0" algn="l" defTabSz="444500">
            <a:lnSpc>
              <a:spcPct val="120000"/>
            </a:lnSpc>
            <a:spcBef>
              <a:spcPct val="0"/>
            </a:spcBef>
            <a:spcAft>
              <a:spcPct val="35000"/>
            </a:spcAft>
          </a:pPr>
          <a:r>
            <a:rPr lang="en-US" sz="1000" kern="1200" dirty="0" smtClean="0"/>
            <a:t>The American Council for Construction Education creates value for student, academic, industry and association stakeholders by:</a:t>
          </a:r>
        </a:p>
        <a:p>
          <a:pPr lvl="0" algn="l" defTabSz="444500">
            <a:lnSpc>
              <a:spcPct val="120000"/>
            </a:lnSpc>
            <a:spcBef>
              <a:spcPct val="0"/>
            </a:spcBef>
            <a:spcAft>
              <a:spcPct val="35000"/>
            </a:spcAft>
          </a:pPr>
          <a:r>
            <a:rPr lang="en-US" sz="1000" kern="1200" dirty="0" smtClean="0">
              <a:sym typeface="Wingdings 2" panose="05020102010507070707" pitchFamily="18" charset="2"/>
            </a:rPr>
            <a:t>  </a:t>
          </a:r>
          <a:r>
            <a:rPr lang="en-US" sz="1000" kern="1200" dirty="0" smtClean="0"/>
            <a:t>promoting rigorous accreditation; </a:t>
          </a:r>
        </a:p>
        <a:p>
          <a:pPr marL="169863" lvl="0" indent="-169863" algn="l" defTabSz="444500">
            <a:lnSpc>
              <a:spcPct val="120000"/>
            </a:lnSpc>
            <a:spcBef>
              <a:spcPct val="0"/>
            </a:spcBef>
            <a:spcAft>
              <a:spcPct val="35000"/>
            </a:spcAft>
          </a:pPr>
          <a:r>
            <a:rPr lang="en-US" sz="1000" kern="1200" dirty="0" smtClean="0">
              <a:sym typeface="Wingdings 2" panose="05020102010507070707" pitchFamily="18" charset="2"/>
            </a:rPr>
            <a:t>  </a:t>
          </a:r>
          <a:r>
            <a:rPr lang="en-US" sz="1000" kern="1200" dirty="0" smtClean="0"/>
            <a:t>facilitating opportunities for networking, development and innovation; </a:t>
          </a:r>
        </a:p>
        <a:p>
          <a:pPr marL="169863" lvl="0" indent="-169863" algn="l" defTabSz="444500">
            <a:lnSpc>
              <a:spcPct val="120000"/>
            </a:lnSpc>
            <a:spcBef>
              <a:spcPct val="0"/>
            </a:spcBef>
            <a:spcAft>
              <a:spcPct val="35000"/>
            </a:spcAft>
          </a:pPr>
          <a:r>
            <a:rPr lang="en-US" sz="1000" kern="1200" dirty="0" smtClean="0">
              <a:sym typeface="Wingdings 2" panose="05020102010507070707" pitchFamily="18" charset="2"/>
            </a:rPr>
            <a:t>  </a:t>
          </a:r>
          <a:r>
            <a:rPr lang="en-US" sz="1000" kern="1200" dirty="0" smtClean="0"/>
            <a:t>sharing best practices and benchmarking; and</a:t>
          </a:r>
        </a:p>
        <a:p>
          <a:pPr marL="169863" lvl="0" indent="-169863" algn="l" defTabSz="444500">
            <a:lnSpc>
              <a:spcPct val="120000"/>
            </a:lnSpc>
            <a:spcBef>
              <a:spcPct val="0"/>
            </a:spcBef>
            <a:spcAft>
              <a:spcPct val="35000"/>
            </a:spcAft>
          </a:pPr>
          <a:r>
            <a:rPr lang="en-US" sz="1000" kern="1200" dirty="0" smtClean="0">
              <a:sym typeface="Wingdings 2" panose="05020102010507070707" pitchFamily="18" charset="2"/>
            </a:rPr>
            <a:t>  </a:t>
          </a:r>
          <a:r>
            <a:rPr lang="en-US" sz="1000" kern="1200" dirty="0" smtClean="0"/>
            <a:t>engaging academic and industry thought leaders.</a:t>
          </a:r>
          <a:endParaRPr lang="en-US" sz="1000" kern="1200" dirty="0"/>
        </a:p>
        <a:p>
          <a:pPr lvl="0" algn="r" defTabSz="444500">
            <a:lnSpc>
              <a:spcPct val="90000"/>
            </a:lnSpc>
            <a:spcBef>
              <a:spcPct val="0"/>
            </a:spcBef>
            <a:spcAft>
              <a:spcPct val="35000"/>
            </a:spcAft>
          </a:pPr>
          <a:endParaRPr lang="en-US" sz="1000" kern="1200" dirty="0"/>
        </a:p>
        <a:p>
          <a:pPr lvl="0" algn="r" defTabSz="444500">
            <a:lnSpc>
              <a:spcPct val="90000"/>
            </a:lnSpc>
            <a:spcBef>
              <a:spcPct val="0"/>
            </a:spcBef>
            <a:spcAft>
              <a:spcPct val="35000"/>
            </a:spcAft>
          </a:pPr>
          <a:endParaRPr lang="en-US" sz="1000" kern="1200" dirty="0"/>
        </a:p>
      </dsp:txBody>
      <dsp:txXfrm>
        <a:off x="5242579" y="692781"/>
        <a:ext cx="2600809" cy="3002863"/>
      </dsp:txXfrm>
    </dsp:sp>
    <dsp:sp modelId="{72CC6E0E-201F-45E4-875B-2E9FA395AB5C}">
      <dsp:nvSpPr>
        <dsp:cNvPr id="0" name=""/>
        <dsp:cNvSpPr/>
      </dsp:nvSpPr>
      <dsp:spPr>
        <a:xfrm>
          <a:off x="4855427" y="251585"/>
          <a:ext cx="2987975" cy="432221"/>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smtClean="0"/>
            <a:t>Value Proposition</a:t>
          </a:r>
          <a:endParaRPr lang="en-US" sz="2000" kern="1200" dirty="0"/>
        </a:p>
      </dsp:txBody>
      <dsp:txXfrm>
        <a:off x="4855427" y="251585"/>
        <a:ext cx="2987975" cy="432221"/>
      </dsp:txXfrm>
    </dsp:sp>
    <dsp:sp modelId="{44036D1D-73C8-474A-A4FC-165070E446FD}">
      <dsp:nvSpPr>
        <dsp:cNvPr id="0" name=""/>
        <dsp:cNvSpPr/>
      </dsp:nvSpPr>
      <dsp:spPr>
        <a:xfrm>
          <a:off x="3276678" y="694632"/>
          <a:ext cx="1575808" cy="2625615"/>
        </a:xfrm>
        <a:prstGeom prst="wedgeRectCallout">
          <a:avLst>
            <a:gd name="adj1" fmla="val 62500"/>
            <a:gd name="adj2" fmla="val 20830"/>
          </a:avLst>
        </a:prstGeom>
        <a:solidFill>
          <a:schemeClr val="accent1">
            <a:tint val="50000"/>
            <a:hueOff val="21454"/>
            <a:satOff val="-938"/>
            <a:lumOff val="39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t" anchorCtr="0">
          <a:noAutofit/>
        </a:bodyPr>
        <a:lstStyle/>
        <a:p>
          <a:pPr marL="0" lvl="0" indent="0" algn="l" defTabSz="444500">
            <a:lnSpc>
              <a:spcPct val="120000"/>
            </a:lnSpc>
            <a:spcBef>
              <a:spcPct val="0"/>
            </a:spcBef>
            <a:spcAft>
              <a:spcPct val="35000"/>
            </a:spcAft>
          </a:pPr>
          <a:r>
            <a:rPr lang="en-US" sz="1000" kern="1200" dirty="0" smtClean="0"/>
            <a:t>Promoting quality construction education since 1974, ACCE is </a:t>
          </a:r>
          <a:r>
            <a:rPr lang="en-US" sz="1000" b="1" i="1" kern="1200" dirty="0" smtClean="0"/>
            <a:t>the</a:t>
          </a:r>
          <a:r>
            <a:rPr lang="en-US" sz="1000" kern="1200" dirty="0" smtClean="0"/>
            <a:t> accrediting body that raises the standard of excellence for construction education through industry and academic partnerships.</a:t>
          </a:r>
          <a:endParaRPr lang="en-US" sz="1000" kern="1200" dirty="0"/>
        </a:p>
      </dsp:txBody>
      <dsp:txXfrm>
        <a:off x="3476491" y="694632"/>
        <a:ext cx="1375995" cy="2625615"/>
      </dsp:txXfrm>
    </dsp:sp>
    <dsp:sp modelId="{59A58422-587C-4CFC-8D93-EC02ECF64131}">
      <dsp:nvSpPr>
        <dsp:cNvPr id="0" name=""/>
        <dsp:cNvSpPr/>
      </dsp:nvSpPr>
      <dsp:spPr>
        <a:xfrm>
          <a:off x="3272113" y="255379"/>
          <a:ext cx="1578496" cy="429939"/>
        </a:xfrm>
        <a:prstGeom prst="rect">
          <a:avLst/>
        </a:prstGeom>
        <a:solidFill>
          <a:schemeClr val="accent1">
            <a:shade val="80000"/>
            <a:hueOff val="134500"/>
            <a:satOff val="-5133"/>
            <a:lumOff val="95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smtClean="0"/>
            <a:t>About ACCE</a:t>
          </a:r>
          <a:endParaRPr lang="en-US" sz="2000" kern="1200" dirty="0"/>
        </a:p>
      </dsp:txBody>
      <dsp:txXfrm>
        <a:off x="3272113" y="255379"/>
        <a:ext cx="1578496" cy="429939"/>
      </dsp:txXfrm>
    </dsp:sp>
    <dsp:sp modelId="{17A702A2-608D-42A6-A6E8-D7B0212C65CA}">
      <dsp:nvSpPr>
        <dsp:cNvPr id="0" name=""/>
        <dsp:cNvSpPr/>
      </dsp:nvSpPr>
      <dsp:spPr>
        <a:xfrm>
          <a:off x="1942635" y="700877"/>
          <a:ext cx="1329211" cy="2243750"/>
        </a:xfrm>
        <a:prstGeom prst="wedgeRectCallout">
          <a:avLst>
            <a:gd name="adj1" fmla="val 62500"/>
            <a:gd name="adj2" fmla="val 20830"/>
          </a:avLst>
        </a:prstGeom>
        <a:solidFill>
          <a:schemeClr val="accent1">
            <a:tint val="50000"/>
            <a:hueOff val="42908"/>
            <a:satOff val="-1876"/>
            <a:lumOff val="78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t" anchorCtr="0">
          <a:noAutofit/>
        </a:bodyPr>
        <a:lstStyle/>
        <a:p>
          <a:pPr lvl="0" algn="l" defTabSz="444500">
            <a:lnSpc>
              <a:spcPct val="120000"/>
            </a:lnSpc>
            <a:spcBef>
              <a:spcPct val="0"/>
            </a:spcBef>
            <a:spcAft>
              <a:spcPct val="35000"/>
            </a:spcAft>
          </a:pPr>
          <a:r>
            <a:rPr lang="en-US" sz="1000" b="0" kern="1200" dirty="0" smtClean="0"/>
            <a:t>Partnership for construction education excellence.</a:t>
          </a:r>
          <a:endParaRPr lang="en-US" sz="1000" b="0" kern="1200" dirty="0"/>
        </a:p>
      </dsp:txBody>
      <dsp:txXfrm>
        <a:off x="2111179" y="700877"/>
        <a:ext cx="1160667" cy="2243750"/>
      </dsp:txXfrm>
    </dsp:sp>
    <dsp:sp modelId="{DFA4C519-B970-4895-A2BB-2AE603A46980}">
      <dsp:nvSpPr>
        <dsp:cNvPr id="0" name=""/>
        <dsp:cNvSpPr/>
      </dsp:nvSpPr>
      <dsp:spPr>
        <a:xfrm>
          <a:off x="1935809" y="250585"/>
          <a:ext cx="1340596" cy="437024"/>
        </a:xfrm>
        <a:prstGeom prst="rect">
          <a:avLst/>
        </a:prstGeom>
        <a:solidFill>
          <a:schemeClr val="accent1">
            <a:shade val="80000"/>
            <a:hueOff val="269001"/>
            <a:satOff val="-10265"/>
            <a:lumOff val="190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smtClean="0"/>
            <a:t>Tagline</a:t>
          </a:r>
          <a:endParaRPr lang="en-US" sz="2000" kern="1200" dirty="0"/>
        </a:p>
      </dsp:txBody>
      <dsp:txXfrm>
        <a:off x="1935809" y="250585"/>
        <a:ext cx="1340596" cy="437024"/>
      </dsp:txXfrm>
    </dsp:sp>
    <dsp:sp modelId="{94673CA2-D872-4A97-8266-2A2575140338}">
      <dsp:nvSpPr>
        <dsp:cNvPr id="0" name=""/>
        <dsp:cNvSpPr/>
      </dsp:nvSpPr>
      <dsp:spPr>
        <a:xfrm>
          <a:off x="526421" y="712291"/>
          <a:ext cx="1395363" cy="1811721"/>
        </a:xfrm>
        <a:prstGeom prst="wedgeRectCallout">
          <a:avLst>
            <a:gd name="adj1" fmla="val 62500"/>
            <a:gd name="adj2" fmla="val 20830"/>
          </a:avLst>
        </a:prstGeom>
        <a:solidFill>
          <a:schemeClr val="accent1">
            <a:tint val="50000"/>
            <a:hueOff val="64362"/>
            <a:satOff val="-2814"/>
            <a:lumOff val="11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t" anchorCtr="0">
          <a:noAutofit/>
        </a:bodyPr>
        <a:lstStyle/>
        <a:p>
          <a:pPr lvl="0" algn="l" defTabSz="444500">
            <a:lnSpc>
              <a:spcPct val="120000"/>
            </a:lnSpc>
            <a:spcBef>
              <a:spcPct val="0"/>
            </a:spcBef>
            <a:spcAft>
              <a:spcPct val="35000"/>
            </a:spcAft>
          </a:pPr>
          <a:r>
            <a:rPr lang="en-US" sz="1000" kern="1200" dirty="0" smtClean="0"/>
            <a:t>To be the leading global advocate of quality construction education, and to promote, support and accredit quality construction programs.</a:t>
          </a:r>
        </a:p>
      </dsp:txBody>
      <dsp:txXfrm>
        <a:off x="703353" y="712291"/>
        <a:ext cx="1218430" cy="1811721"/>
      </dsp:txXfrm>
    </dsp:sp>
    <dsp:sp modelId="{948AF448-EE1A-4BC3-8E70-801DFEA17C2B}">
      <dsp:nvSpPr>
        <dsp:cNvPr id="0" name=""/>
        <dsp:cNvSpPr/>
      </dsp:nvSpPr>
      <dsp:spPr>
        <a:xfrm>
          <a:off x="528522" y="252020"/>
          <a:ext cx="1400320" cy="444500"/>
        </a:xfrm>
        <a:prstGeom prst="rect">
          <a:avLst/>
        </a:prstGeom>
        <a:solidFill>
          <a:schemeClr val="accent1">
            <a:shade val="80000"/>
            <a:hueOff val="403501"/>
            <a:satOff val="-15398"/>
            <a:lumOff val="285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533400">
            <a:lnSpc>
              <a:spcPct val="90000"/>
            </a:lnSpc>
            <a:spcBef>
              <a:spcPct val="0"/>
            </a:spcBef>
            <a:spcAft>
              <a:spcPts val="0"/>
            </a:spcAft>
          </a:pPr>
          <a:r>
            <a:rPr lang="en-US" sz="1200" i="1" kern="1200" dirty="0" smtClean="0"/>
            <a:t>Existing </a:t>
          </a:r>
          <a:r>
            <a:rPr lang="en-US" sz="1200" b="1" kern="1200" dirty="0" smtClean="0"/>
            <a:t>Mission </a:t>
          </a:r>
          <a:r>
            <a:rPr lang="en-US" sz="1200" b="1" kern="1200" dirty="0" smtClean="0"/>
            <a:t>Statement</a:t>
          </a:r>
          <a:endParaRPr lang="en-US" sz="1200" b="1" kern="1200" dirty="0"/>
        </a:p>
      </dsp:txBody>
      <dsp:txXfrm>
        <a:off x="528522" y="252020"/>
        <a:ext cx="1400320" cy="44450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1204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Shape 98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6" name="Shape 986"/>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408629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717332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943791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0" name="Shape 500"/>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7291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511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6707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54332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r="12827"/>
          <a:stretch/>
        </p:blipFill>
        <p:spPr>
          <a:xfrm>
            <a:off x="6284867" y="2765686"/>
            <a:ext cx="2844141" cy="1398391"/>
          </a:xfrm>
          <a:prstGeom prst="rect">
            <a:avLst/>
          </a:prstGeom>
        </p:spPr>
      </p:pic>
      <p:grpSp>
        <p:nvGrpSpPr>
          <p:cNvPr id="11" name="Shape 11"/>
          <p:cNvGrpSpPr/>
          <p:nvPr/>
        </p:nvGrpSpPr>
        <p:grpSpPr>
          <a:xfrm>
            <a:off x="0" y="7088"/>
            <a:ext cx="8661398" cy="5150059"/>
            <a:chOff x="0" y="0"/>
            <a:chExt cx="8661398" cy="5150059"/>
          </a:xfrm>
          <a:solidFill>
            <a:srgbClr val="007CBA"/>
          </a:solidFill>
        </p:grpSpPr>
        <p:sp>
          <p:nvSpPr>
            <p:cNvPr id="13" name="Shape 13"/>
            <p:cNvSpPr/>
            <p:nvPr/>
          </p:nvSpPr>
          <p:spPr>
            <a:xfrm rot="10800000" flipH="1">
              <a:off x="3517898" y="6559"/>
              <a:ext cx="5143500" cy="51435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2" name="Shape 12"/>
            <p:cNvSpPr/>
            <p:nvPr/>
          </p:nvSpPr>
          <p:spPr>
            <a:xfrm>
              <a:off x="0" y="0"/>
              <a:ext cx="3525000" cy="5143500"/>
            </a:xfrm>
            <a:prstGeom prst="rect">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 name="Shape 14"/>
          <p:cNvGrpSpPr/>
          <p:nvPr/>
        </p:nvGrpSpPr>
        <p:grpSpPr>
          <a:xfrm rot="10800000" flipH="1">
            <a:off x="1" y="1090763"/>
            <a:ext cx="8847502" cy="2961975"/>
            <a:chOff x="-8178042" y="-4493254"/>
            <a:chExt cx="19483598" cy="6522736"/>
          </a:xfrm>
          <a:solidFill>
            <a:srgbClr val="25347A"/>
          </a:solidFill>
        </p:grpSpPr>
        <p:sp>
          <p:nvSpPr>
            <p:cNvPr id="15" name="Shape 15"/>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6" name="Shape 16"/>
            <p:cNvSpPr/>
            <p:nvPr/>
          </p:nvSpPr>
          <p:spPr>
            <a:xfrm>
              <a:off x="4782955" y="-4493254"/>
              <a:ext cx="6522600" cy="65226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9" name="Shape 19"/>
          <p:cNvGrpSpPr/>
          <p:nvPr/>
        </p:nvGrpSpPr>
        <p:grpSpPr>
          <a:xfrm flipH="1">
            <a:off x="4492632" y="4717592"/>
            <a:ext cx="4651367" cy="304551"/>
            <a:chOff x="-24158748" y="330075"/>
            <a:chExt cx="30568423" cy="1699506"/>
          </a:xfrm>
          <a:solidFill>
            <a:srgbClr val="25347A"/>
          </a:solidFill>
        </p:grpSpPr>
        <p:sp>
          <p:nvSpPr>
            <p:cNvPr id="20" name="Shape 20"/>
            <p:cNvSpPr/>
            <p:nvPr/>
          </p:nvSpPr>
          <p:spPr>
            <a:xfrm>
              <a:off x="-24158748" y="330081"/>
              <a:ext cx="289080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1" name="Shape 21"/>
            <p:cNvSpPr/>
            <p:nvPr/>
          </p:nvSpPr>
          <p:spPr>
            <a:xfrm>
              <a:off x="4710175"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2" name="Shape 22"/>
          <p:cNvSpPr txBox="1">
            <a:spLocks noGrp="1"/>
          </p:cNvSpPr>
          <p:nvPr>
            <p:ph type="ctrTitle" hasCustomPrompt="1"/>
          </p:nvPr>
        </p:nvSpPr>
        <p:spPr>
          <a:xfrm>
            <a:off x="685800" y="1090750"/>
            <a:ext cx="5367900" cy="2961900"/>
          </a:xfrm>
          <a:prstGeom prst="rect">
            <a:avLst/>
          </a:prstGeom>
        </p:spPr>
        <p:txBody>
          <a:bodyPr spcFirstLastPara="1" wrap="square" lIns="91425" tIns="91425" rIns="91425" bIns="91425" anchor="ctr" anchorCtr="0"/>
          <a:lstStyle>
            <a:lvl1pPr lvl="0">
              <a:spcBef>
                <a:spcPts val="0"/>
              </a:spcBef>
              <a:spcAft>
                <a:spcPts val="0"/>
              </a:spcAft>
              <a:buSzPts val="4800"/>
              <a:buNone/>
              <a:defRPr sz="4800" baseline="0">
                <a:latin typeface="Calibri" panose="020F0502020204030204" pitchFamily="34" charset="0"/>
                <a:cs typeface="Calibri" panose="020F0502020204030204" pitchFamily="34" charset="0"/>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r>
              <a:rPr lang="en-US" dirty="0" smtClean="0"/>
              <a:t>Title Slide</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grpSp>
        <p:nvGrpSpPr>
          <p:cNvPr id="25" name="Shape 25"/>
          <p:cNvGrpSpPr/>
          <p:nvPr/>
        </p:nvGrpSpPr>
        <p:grpSpPr>
          <a:xfrm>
            <a:off x="-3" y="0"/>
            <a:ext cx="8661398" cy="5150588"/>
            <a:chOff x="0" y="-7088"/>
            <a:chExt cx="8661398" cy="5150588"/>
          </a:xfrm>
          <a:solidFill>
            <a:srgbClr val="007CBA"/>
          </a:solidFill>
        </p:grpSpPr>
        <p:sp>
          <p:nvSpPr>
            <p:cNvPr id="26" name="Shape 26"/>
            <p:cNvSpPr/>
            <p:nvPr/>
          </p:nvSpPr>
          <p:spPr>
            <a:xfrm>
              <a:off x="0" y="0"/>
              <a:ext cx="3525000" cy="5143500"/>
            </a:xfrm>
            <a:prstGeom prst="rect">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10800000" flipH="1">
              <a:off x="3517898" y="-7088"/>
              <a:ext cx="5143500" cy="51435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28" name="Shape 28"/>
          <p:cNvGrpSpPr/>
          <p:nvPr/>
        </p:nvGrpSpPr>
        <p:grpSpPr>
          <a:xfrm rot="10800000" flipH="1">
            <a:off x="-2" y="2924826"/>
            <a:ext cx="6589087" cy="2027268"/>
            <a:chOff x="-9894852" y="-4493254"/>
            <a:chExt cx="21200407" cy="6522740"/>
          </a:xfrm>
          <a:solidFill>
            <a:srgbClr val="25347A"/>
          </a:solidFill>
        </p:grpSpPr>
        <p:sp>
          <p:nvSpPr>
            <p:cNvPr id="29" name="Shape 29"/>
            <p:cNvSpPr/>
            <p:nvPr/>
          </p:nvSpPr>
          <p:spPr>
            <a:xfrm>
              <a:off x="-9894852" y="-4493114"/>
              <a:ext cx="14685300" cy="65226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30" name="Shape 30"/>
            <p:cNvSpPr/>
            <p:nvPr/>
          </p:nvSpPr>
          <p:spPr>
            <a:xfrm>
              <a:off x="4782955" y="-4493254"/>
              <a:ext cx="6522600" cy="65226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33" name="Shape 33"/>
          <p:cNvGrpSpPr/>
          <p:nvPr/>
        </p:nvGrpSpPr>
        <p:grpSpPr>
          <a:xfrm flipH="1">
            <a:off x="7106450" y="4472723"/>
            <a:ext cx="2040837" cy="670795"/>
            <a:chOff x="1297954" y="330075"/>
            <a:chExt cx="5169293" cy="1699506"/>
          </a:xfrm>
          <a:solidFill>
            <a:srgbClr val="007CBA"/>
          </a:solidFill>
        </p:grpSpPr>
        <p:sp>
          <p:nvSpPr>
            <p:cNvPr id="34" name="Shape 34"/>
            <p:cNvSpPr/>
            <p:nvPr/>
          </p:nvSpPr>
          <p:spPr>
            <a:xfrm>
              <a:off x="1297954" y="330081"/>
              <a:ext cx="34767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5" name="Shape 35"/>
            <p:cNvSpPr/>
            <p:nvPr/>
          </p:nvSpPr>
          <p:spPr>
            <a:xfrm>
              <a:off x="4767747"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6" name="Shape 36"/>
          <p:cNvGrpSpPr/>
          <p:nvPr/>
        </p:nvGrpSpPr>
        <p:grpSpPr>
          <a:xfrm flipH="1">
            <a:off x="6949809" y="4646738"/>
            <a:ext cx="2199863" cy="304563"/>
            <a:chOff x="-5827153" y="330075"/>
            <a:chExt cx="12276019" cy="1699569"/>
          </a:xfrm>
          <a:solidFill>
            <a:srgbClr val="25347A"/>
          </a:solidFill>
        </p:grpSpPr>
        <p:sp>
          <p:nvSpPr>
            <p:cNvPr id="37" name="Shape 37"/>
            <p:cNvSpPr/>
            <p:nvPr/>
          </p:nvSpPr>
          <p:spPr>
            <a:xfrm>
              <a:off x="-5827153" y="330144"/>
              <a:ext cx="106122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8" name="Shape 38"/>
            <p:cNvSpPr/>
            <p:nvPr/>
          </p:nvSpPr>
          <p:spPr>
            <a:xfrm>
              <a:off x="4749366"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9" name="Shape 39"/>
          <p:cNvSpPr txBox="1">
            <a:spLocks noGrp="1"/>
          </p:cNvSpPr>
          <p:nvPr>
            <p:ph type="ctrTitle" hasCustomPrompt="1"/>
          </p:nvPr>
        </p:nvSpPr>
        <p:spPr>
          <a:xfrm>
            <a:off x="463525" y="2871148"/>
            <a:ext cx="4094400" cy="115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baseline="0">
                <a:latin typeface="Calibri" panose="020F0502020204030204" pitchFamily="34" charset="0"/>
                <a:cs typeface="Calibri" panose="020F050202020403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US" dirty="0" smtClean="0"/>
              <a:t>Section Break Slide</a:t>
            </a:r>
            <a:endParaRPr dirty="0"/>
          </a:p>
        </p:txBody>
      </p:sp>
      <p:sp>
        <p:nvSpPr>
          <p:cNvPr id="40" name="Shape 40"/>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lstStyle>
            <a:lvl1pPr lvl="0" rtl="0">
              <a:spcBef>
                <a:spcPts val="0"/>
              </a:spcBef>
              <a:spcAft>
                <a:spcPts val="0"/>
              </a:spcAft>
              <a:buClr>
                <a:srgbClr val="FF9800"/>
              </a:buClr>
              <a:buSzPts val="2000"/>
              <a:buNone/>
              <a:defRPr sz="2000">
                <a:solidFill>
                  <a:schemeClr val="bg1"/>
                </a:solidFill>
                <a:latin typeface="Calibri" panose="020F0502020204030204" pitchFamily="34" charset="0"/>
                <a:cs typeface="Calibri" panose="020F0502020204030204" pitchFamily="34" charset="0"/>
              </a:defRPr>
            </a:lvl1pPr>
            <a:lvl2pPr lvl="1" rtl="0">
              <a:spcBef>
                <a:spcPts val="1000"/>
              </a:spcBef>
              <a:spcAft>
                <a:spcPts val="0"/>
              </a:spcAft>
              <a:buClr>
                <a:srgbClr val="FF9800"/>
              </a:buClr>
              <a:buSzPts val="2000"/>
              <a:buNone/>
              <a:defRPr sz="2000">
                <a:solidFill>
                  <a:srgbClr val="FF9800"/>
                </a:solidFill>
              </a:defRPr>
            </a:lvl2pPr>
            <a:lvl3pPr lvl="2" rtl="0">
              <a:spcBef>
                <a:spcPts val="1000"/>
              </a:spcBef>
              <a:spcAft>
                <a:spcPts val="0"/>
              </a:spcAft>
              <a:buClr>
                <a:srgbClr val="FF9800"/>
              </a:buClr>
              <a:buSzPts val="2000"/>
              <a:buNone/>
              <a:defRPr sz="2000">
                <a:solidFill>
                  <a:srgbClr val="FF9800"/>
                </a:solidFill>
              </a:defRPr>
            </a:lvl3pPr>
            <a:lvl4pPr lvl="3" rtl="0">
              <a:spcBef>
                <a:spcPts val="1000"/>
              </a:spcBef>
              <a:spcAft>
                <a:spcPts val="0"/>
              </a:spcAft>
              <a:buClr>
                <a:srgbClr val="FF9800"/>
              </a:buClr>
              <a:buSzPts val="2000"/>
              <a:buNone/>
              <a:defRPr sz="2000">
                <a:solidFill>
                  <a:srgbClr val="FF9800"/>
                </a:solidFill>
              </a:defRPr>
            </a:lvl4pPr>
            <a:lvl5pPr lvl="4" rtl="0">
              <a:spcBef>
                <a:spcPts val="1000"/>
              </a:spcBef>
              <a:spcAft>
                <a:spcPts val="0"/>
              </a:spcAft>
              <a:buClr>
                <a:srgbClr val="FF9800"/>
              </a:buClr>
              <a:buSzPts val="2000"/>
              <a:buNone/>
              <a:defRPr sz="2000">
                <a:solidFill>
                  <a:srgbClr val="FF9800"/>
                </a:solidFill>
              </a:defRPr>
            </a:lvl5pPr>
            <a:lvl6pPr lvl="5" rtl="0">
              <a:spcBef>
                <a:spcPts val="1000"/>
              </a:spcBef>
              <a:spcAft>
                <a:spcPts val="0"/>
              </a:spcAft>
              <a:buClr>
                <a:srgbClr val="FF9800"/>
              </a:buClr>
              <a:buSzPts val="2000"/>
              <a:buNone/>
              <a:defRPr sz="2000">
                <a:solidFill>
                  <a:srgbClr val="FF9800"/>
                </a:solidFill>
              </a:defRPr>
            </a:lvl6pPr>
            <a:lvl7pPr lvl="6" rtl="0">
              <a:spcBef>
                <a:spcPts val="1000"/>
              </a:spcBef>
              <a:spcAft>
                <a:spcPts val="0"/>
              </a:spcAft>
              <a:buClr>
                <a:srgbClr val="FF9800"/>
              </a:buClr>
              <a:buSzPts val="2000"/>
              <a:buNone/>
              <a:defRPr sz="2000">
                <a:solidFill>
                  <a:srgbClr val="FF9800"/>
                </a:solidFill>
              </a:defRPr>
            </a:lvl7pPr>
            <a:lvl8pPr lvl="7" rtl="0">
              <a:spcBef>
                <a:spcPts val="1000"/>
              </a:spcBef>
              <a:spcAft>
                <a:spcPts val="0"/>
              </a:spcAft>
              <a:buClr>
                <a:srgbClr val="FF9800"/>
              </a:buClr>
              <a:buSzPts val="2000"/>
              <a:buNone/>
              <a:defRPr sz="2000">
                <a:solidFill>
                  <a:srgbClr val="FF9800"/>
                </a:solidFill>
              </a:defRPr>
            </a:lvl8pPr>
            <a:lvl9pPr lvl="8" rtl="0">
              <a:spcBef>
                <a:spcPts val="1000"/>
              </a:spcBef>
              <a:spcAft>
                <a:spcPts val="1000"/>
              </a:spcAft>
              <a:buClr>
                <a:srgbClr val="FF9800"/>
              </a:buClr>
              <a:buSzPts val="2000"/>
              <a:buNone/>
              <a:defRPr sz="2000">
                <a:solidFill>
                  <a:srgbClr val="FF9800"/>
                </a:solidFill>
              </a:defRPr>
            </a:lvl9pPr>
          </a:lstStyle>
          <a:p>
            <a:endParaRPr dirty="0"/>
          </a:p>
        </p:txBody>
      </p:sp>
      <p:sp>
        <p:nvSpPr>
          <p:cNvPr id="41" name="Shape 4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r="7808"/>
          <a:stretch/>
        </p:blipFill>
        <p:spPr>
          <a:xfrm>
            <a:off x="6450340" y="3080479"/>
            <a:ext cx="2581232" cy="120002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2"/>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r="7808"/>
          <a:stretch/>
        </p:blipFill>
        <p:spPr>
          <a:xfrm>
            <a:off x="6633148" y="2958934"/>
            <a:ext cx="2472252" cy="1149362"/>
          </a:xfrm>
          <a:prstGeom prst="rect">
            <a:avLst/>
          </a:prstGeom>
        </p:spPr>
      </p:pic>
      <p:grpSp>
        <p:nvGrpSpPr>
          <p:cNvPr id="44" name="Shape 44"/>
          <p:cNvGrpSpPr/>
          <p:nvPr/>
        </p:nvGrpSpPr>
        <p:grpSpPr>
          <a:xfrm>
            <a:off x="0" y="-7088"/>
            <a:ext cx="8661398" cy="5150588"/>
            <a:chOff x="0" y="-7088"/>
            <a:chExt cx="8661398" cy="5150588"/>
          </a:xfrm>
          <a:solidFill>
            <a:srgbClr val="007CBA"/>
          </a:solidFill>
        </p:grpSpPr>
        <p:sp>
          <p:nvSpPr>
            <p:cNvPr id="45" name="Shape 45"/>
            <p:cNvSpPr/>
            <p:nvPr/>
          </p:nvSpPr>
          <p:spPr>
            <a:xfrm>
              <a:off x="0" y="0"/>
              <a:ext cx="3525000" cy="5143500"/>
            </a:xfrm>
            <a:prstGeom prst="rect">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rot="10800000" flipH="1">
              <a:off x="3517898" y="-7088"/>
              <a:ext cx="5143500" cy="51435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47" name="Shape 47"/>
          <p:cNvGrpSpPr/>
          <p:nvPr/>
        </p:nvGrpSpPr>
        <p:grpSpPr>
          <a:xfrm rot="10800000" flipH="1">
            <a:off x="1" y="1090763"/>
            <a:ext cx="8847502" cy="2961975"/>
            <a:chOff x="-8178042" y="-4493254"/>
            <a:chExt cx="19483598" cy="6522736"/>
          </a:xfrm>
          <a:solidFill>
            <a:srgbClr val="25347A"/>
          </a:solidFill>
        </p:grpSpPr>
        <p:sp>
          <p:nvSpPr>
            <p:cNvPr id="48" name="Shape 48"/>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49" name="Shape 49"/>
            <p:cNvSpPr/>
            <p:nvPr/>
          </p:nvSpPr>
          <p:spPr>
            <a:xfrm>
              <a:off x="4782955" y="-4493254"/>
              <a:ext cx="6522600" cy="65226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sp>
        <p:nvSpPr>
          <p:cNvPr id="50" name="Shape 50"/>
          <p:cNvSpPr txBox="1">
            <a:spLocks noGrp="1"/>
          </p:cNvSpPr>
          <p:nvPr>
            <p:ph type="body" idx="1" hasCustomPrompt="1"/>
          </p:nvPr>
        </p:nvSpPr>
        <p:spPr>
          <a:xfrm>
            <a:off x="829775" y="1202000"/>
            <a:ext cx="5090700" cy="2745000"/>
          </a:xfrm>
          <a:prstGeom prst="rect">
            <a:avLst/>
          </a:prstGeom>
        </p:spPr>
        <p:txBody>
          <a:bodyPr spcFirstLastPara="1" wrap="square" lIns="91425" tIns="91425" rIns="91425" bIns="91425" anchor="t" anchorCtr="0"/>
          <a:lstStyle>
            <a:lvl1pPr marL="38100" lvl="0" indent="0" rtl="0">
              <a:spcBef>
                <a:spcPts val="600"/>
              </a:spcBef>
              <a:spcAft>
                <a:spcPts val="0"/>
              </a:spcAft>
              <a:buClr>
                <a:srgbClr val="FFFFFF"/>
              </a:buClr>
              <a:buSzPts val="3000"/>
              <a:buNone/>
              <a:defRPr sz="3000" i="1" baseline="0">
                <a:solidFill>
                  <a:srgbClr val="FFFFFF"/>
                </a:solidFill>
                <a:latin typeface="Calibri" panose="020F0502020204030204" pitchFamily="34" charset="0"/>
                <a:cs typeface="Calibri" panose="020F0502020204030204" pitchFamily="34" charset="0"/>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r>
              <a:rPr lang="en-US" dirty="0" smtClean="0"/>
              <a:t>Quotation Slide</a:t>
            </a:r>
            <a:endParaRPr dirty="0"/>
          </a:p>
        </p:txBody>
      </p:sp>
      <p:sp>
        <p:nvSpPr>
          <p:cNvPr id="51" name="Shape 51"/>
          <p:cNvSpPr txBox="1"/>
          <p:nvPr/>
        </p:nvSpPr>
        <p:spPr>
          <a:xfrm>
            <a:off x="-41497" y="437002"/>
            <a:ext cx="676500" cy="65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200" b="1" dirty="0">
                <a:solidFill>
                  <a:schemeClr val="bg1"/>
                </a:solidFill>
              </a:rPr>
              <a:t>“</a:t>
            </a:r>
            <a:endParaRPr sz="7200" b="1" dirty="0">
              <a:solidFill>
                <a:schemeClr val="bg1"/>
              </a:solidFill>
            </a:endParaRPr>
          </a:p>
        </p:txBody>
      </p:sp>
      <p:grpSp>
        <p:nvGrpSpPr>
          <p:cNvPr id="54" name="Shape 54"/>
          <p:cNvGrpSpPr/>
          <p:nvPr/>
        </p:nvGrpSpPr>
        <p:grpSpPr>
          <a:xfrm flipH="1">
            <a:off x="7106450" y="4472723"/>
            <a:ext cx="2040837" cy="670795"/>
            <a:chOff x="1297954" y="330075"/>
            <a:chExt cx="5169293" cy="1699506"/>
          </a:xfrm>
          <a:solidFill>
            <a:srgbClr val="007CBA"/>
          </a:solidFill>
        </p:grpSpPr>
        <p:sp>
          <p:nvSpPr>
            <p:cNvPr id="55" name="Shape 55"/>
            <p:cNvSpPr/>
            <p:nvPr/>
          </p:nvSpPr>
          <p:spPr>
            <a:xfrm>
              <a:off x="1297954" y="330081"/>
              <a:ext cx="34767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6" name="Shape 56"/>
            <p:cNvSpPr/>
            <p:nvPr/>
          </p:nvSpPr>
          <p:spPr>
            <a:xfrm>
              <a:off x="4767747"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7" name="Shape 57"/>
          <p:cNvGrpSpPr/>
          <p:nvPr/>
        </p:nvGrpSpPr>
        <p:grpSpPr>
          <a:xfrm flipH="1">
            <a:off x="6949809" y="4646738"/>
            <a:ext cx="2199863" cy="304563"/>
            <a:chOff x="-5827153" y="330075"/>
            <a:chExt cx="12276019" cy="1699569"/>
          </a:xfrm>
          <a:solidFill>
            <a:srgbClr val="25347A"/>
          </a:solidFill>
        </p:grpSpPr>
        <p:sp>
          <p:nvSpPr>
            <p:cNvPr id="58" name="Shape 58"/>
            <p:cNvSpPr/>
            <p:nvPr/>
          </p:nvSpPr>
          <p:spPr>
            <a:xfrm>
              <a:off x="-5827153" y="330144"/>
              <a:ext cx="106122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9" name="Shape 59"/>
            <p:cNvSpPr/>
            <p:nvPr/>
          </p:nvSpPr>
          <p:spPr>
            <a:xfrm>
              <a:off x="4749366"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0" name="Shape 6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
        <p:nvSpPr>
          <p:cNvPr id="21" name="Shape 51"/>
          <p:cNvSpPr txBox="1"/>
          <p:nvPr userDrawn="1"/>
        </p:nvSpPr>
        <p:spPr>
          <a:xfrm rot="10800000">
            <a:off x="5372924" y="3644489"/>
            <a:ext cx="676500" cy="65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200" b="1" dirty="0">
                <a:solidFill>
                  <a:schemeClr val="bg1"/>
                </a:solidFill>
              </a:rPr>
              <a:t>“</a:t>
            </a:r>
            <a:endParaRPr sz="7200" b="1"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sp>
        <p:nvSpPr>
          <p:cNvPr id="79" name="Shape 79"/>
          <p:cNvSpPr txBox="1">
            <a:spLocks noGrp="1"/>
          </p:cNvSpPr>
          <p:nvPr>
            <p:ph type="body" idx="1"/>
          </p:nvPr>
        </p:nvSpPr>
        <p:spPr>
          <a:xfrm>
            <a:off x="289619" y="1296575"/>
            <a:ext cx="8239784" cy="3145500"/>
          </a:xfrm>
          <a:prstGeom prst="rect">
            <a:avLst/>
          </a:prstGeom>
        </p:spPr>
        <p:txBody>
          <a:bodyPr spcFirstLastPara="1" wrap="square" lIns="91425" tIns="91425" rIns="91425" bIns="91425" anchor="t" anchorCtr="0"/>
          <a:lstStyle>
            <a:lvl1pPr marL="76200" lvl="0" indent="0">
              <a:spcBef>
                <a:spcPts val="600"/>
              </a:spcBef>
              <a:spcAft>
                <a:spcPts val="0"/>
              </a:spcAft>
              <a:buSzPts val="2400"/>
              <a:buNone/>
              <a:defRPr>
                <a:solidFill>
                  <a:srgbClr val="25347A"/>
                </a:solidFill>
                <a:latin typeface="Calibri" panose="020F0502020204030204" pitchFamily="34" charset="0"/>
                <a:cs typeface="Calibri" panose="020F0502020204030204" pitchFamily="34" charset="0"/>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dirty="0"/>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7808"/>
          <a:stretch/>
        </p:blipFill>
        <p:spPr>
          <a:xfrm>
            <a:off x="6828018" y="108395"/>
            <a:ext cx="2300990" cy="1069741"/>
          </a:xfrm>
          <a:prstGeom prst="rect">
            <a:avLst/>
          </a:prstGeom>
        </p:spPr>
      </p:pic>
      <p:grpSp>
        <p:nvGrpSpPr>
          <p:cNvPr id="62" name="Shape 62"/>
          <p:cNvGrpSpPr/>
          <p:nvPr/>
        </p:nvGrpSpPr>
        <p:grpSpPr>
          <a:xfrm>
            <a:off x="0" y="8108"/>
            <a:ext cx="7065286" cy="1171058"/>
            <a:chOff x="38518" y="45"/>
            <a:chExt cx="7065286" cy="1328480"/>
          </a:xfrm>
          <a:solidFill>
            <a:srgbClr val="007CBA"/>
          </a:solidFill>
        </p:grpSpPr>
        <p:grpSp>
          <p:nvGrpSpPr>
            <p:cNvPr id="64" name="Shape 64"/>
            <p:cNvGrpSpPr/>
            <p:nvPr/>
          </p:nvGrpSpPr>
          <p:grpSpPr>
            <a:xfrm rot="10800000" flipH="1">
              <a:off x="38518" y="45"/>
              <a:ext cx="6717653" cy="1328480"/>
              <a:chOff x="-2118823" y="328577"/>
              <a:chExt cx="8601348" cy="1700998"/>
            </a:xfrm>
            <a:grpFill/>
          </p:grpSpPr>
          <p:sp>
            <p:nvSpPr>
              <p:cNvPr id="65" name="Shape 65"/>
              <p:cNvSpPr/>
              <p:nvPr/>
            </p:nvSpPr>
            <p:spPr>
              <a:xfrm>
                <a:off x="-2118823" y="328577"/>
                <a:ext cx="69582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66" name="Shape 66"/>
              <p:cNvSpPr/>
              <p:nvPr/>
            </p:nvSpPr>
            <p:spPr>
              <a:xfrm>
                <a:off x="4783025" y="330075"/>
                <a:ext cx="1699500" cy="16995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67" name="Shape 67"/>
            <p:cNvGrpSpPr/>
            <p:nvPr/>
          </p:nvGrpSpPr>
          <p:grpSpPr>
            <a:xfrm rot="10800000" flipH="1">
              <a:off x="38518" y="260296"/>
              <a:ext cx="7065286" cy="772915"/>
              <a:chOff x="-9007252" y="593316"/>
              <a:chExt cx="15558876" cy="1702080"/>
            </a:xfrm>
            <a:grpFill/>
          </p:grpSpPr>
          <p:sp>
            <p:nvSpPr>
              <p:cNvPr id="68" name="Shape 68"/>
              <p:cNvSpPr/>
              <p:nvPr/>
            </p:nvSpPr>
            <p:spPr>
              <a:xfrm>
                <a:off x="-9007252" y="593316"/>
                <a:ext cx="13882199" cy="1699503"/>
              </a:xfrm>
              <a:prstGeom prst="rect">
                <a:avLst/>
              </a:prstGeom>
              <a:solidFill>
                <a:srgbClr val="25347A"/>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69" name="Shape 69"/>
              <p:cNvSpPr/>
              <p:nvPr/>
            </p:nvSpPr>
            <p:spPr>
              <a:xfrm>
                <a:off x="4852124" y="595894"/>
                <a:ext cx="1699500" cy="1699502"/>
              </a:xfrm>
              <a:prstGeom prst="rtTriangle">
                <a:avLst/>
              </a:prstGeom>
              <a:solidFill>
                <a:srgbClr val="25347A"/>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72" name="Shape 72"/>
          <p:cNvGrpSpPr/>
          <p:nvPr/>
        </p:nvGrpSpPr>
        <p:grpSpPr>
          <a:xfrm flipH="1">
            <a:off x="7106450" y="4472723"/>
            <a:ext cx="2040837" cy="670795"/>
            <a:chOff x="1297954" y="330075"/>
            <a:chExt cx="5169293" cy="1699506"/>
          </a:xfrm>
          <a:solidFill>
            <a:srgbClr val="007CBA"/>
          </a:solidFill>
        </p:grpSpPr>
        <p:sp>
          <p:nvSpPr>
            <p:cNvPr id="73" name="Shape 73"/>
            <p:cNvSpPr/>
            <p:nvPr/>
          </p:nvSpPr>
          <p:spPr>
            <a:xfrm>
              <a:off x="1297954" y="330081"/>
              <a:ext cx="34767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4" name="Shape 74"/>
            <p:cNvSpPr/>
            <p:nvPr/>
          </p:nvSpPr>
          <p:spPr>
            <a:xfrm>
              <a:off x="4767747"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5" name="Shape 75"/>
          <p:cNvGrpSpPr/>
          <p:nvPr/>
        </p:nvGrpSpPr>
        <p:grpSpPr>
          <a:xfrm flipH="1">
            <a:off x="6949809" y="4646738"/>
            <a:ext cx="2199863" cy="304563"/>
            <a:chOff x="-5827153" y="330075"/>
            <a:chExt cx="12276019" cy="1699569"/>
          </a:xfrm>
          <a:solidFill>
            <a:srgbClr val="25347A"/>
          </a:solidFill>
        </p:grpSpPr>
        <p:sp>
          <p:nvSpPr>
            <p:cNvPr id="76" name="Shape 76"/>
            <p:cNvSpPr/>
            <p:nvPr/>
          </p:nvSpPr>
          <p:spPr>
            <a:xfrm>
              <a:off x="-5827153" y="330144"/>
              <a:ext cx="106122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7" name="Shape 77"/>
            <p:cNvSpPr/>
            <p:nvPr/>
          </p:nvSpPr>
          <p:spPr>
            <a:xfrm>
              <a:off x="4749366"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8" name="Shape 78"/>
          <p:cNvSpPr txBox="1">
            <a:spLocks noGrp="1"/>
          </p:cNvSpPr>
          <p:nvPr>
            <p:ph type="title" hasCustomPrompt="1"/>
          </p:nvPr>
        </p:nvSpPr>
        <p:spPr>
          <a:xfrm>
            <a:off x="52319" y="194566"/>
            <a:ext cx="5492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sz="3200">
                <a:latin typeface="Calibri" panose="020F0502020204030204" pitchFamily="34" charset="0"/>
                <a:cs typeface="Calibri" panose="020F050202020403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dirty="0" smtClean="0"/>
              <a:t>Content Slide</a:t>
            </a:r>
            <a:endParaRPr dirty="0"/>
          </a:p>
        </p:txBody>
      </p:sp>
      <p:sp>
        <p:nvSpPr>
          <p:cNvPr id="80" name="Shape 8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userDrawn="1">
  <p:cSld name="TITLE_AND_TWO_COLUMNS">
    <p:spTree>
      <p:nvGrpSpPr>
        <p:cNvPr id="1" name="Shape 81"/>
        <p:cNvGrpSpPr/>
        <p:nvPr/>
      </p:nvGrpSpPr>
      <p:grpSpPr>
        <a:xfrm>
          <a:off x="0" y="0"/>
          <a:ext cx="0" cy="0"/>
          <a:chOff x="0" y="0"/>
          <a:chExt cx="0" cy="0"/>
        </a:xfrm>
      </p:grpSpPr>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r="7808"/>
          <a:stretch/>
        </p:blipFill>
        <p:spPr>
          <a:xfrm>
            <a:off x="6828018" y="108395"/>
            <a:ext cx="2300990" cy="1069741"/>
          </a:xfrm>
          <a:prstGeom prst="rect">
            <a:avLst/>
          </a:prstGeom>
        </p:spPr>
      </p:pic>
      <p:grpSp>
        <p:nvGrpSpPr>
          <p:cNvPr id="92" name="Shape 92"/>
          <p:cNvGrpSpPr/>
          <p:nvPr/>
        </p:nvGrpSpPr>
        <p:grpSpPr>
          <a:xfrm flipH="1">
            <a:off x="7100778" y="4487434"/>
            <a:ext cx="2040837" cy="670795"/>
            <a:chOff x="1297954" y="330075"/>
            <a:chExt cx="5169293" cy="1699506"/>
          </a:xfrm>
          <a:solidFill>
            <a:srgbClr val="007CBA"/>
          </a:solidFill>
        </p:grpSpPr>
        <p:sp>
          <p:nvSpPr>
            <p:cNvPr id="93" name="Shape 93"/>
            <p:cNvSpPr/>
            <p:nvPr/>
          </p:nvSpPr>
          <p:spPr>
            <a:xfrm>
              <a:off x="1297954" y="330081"/>
              <a:ext cx="34767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4" name="Shape 94"/>
            <p:cNvSpPr/>
            <p:nvPr/>
          </p:nvSpPr>
          <p:spPr>
            <a:xfrm>
              <a:off x="4767747"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5" name="Shape 95"/>
          <p:cNvGrpSpPr/>
          <p:nvPr/>
        </p:nvGrpSpPr>
        <p:grpSpPr>
          <a:xfrm flipH="1">
            <a:off x="6944137" y="4661449"/>
            <a:ext cx="2199863" cy="304563"/>
            <a:chOff x="-5827153" y="330075"/>
            <a:chExt cx="12276019" cy="1699569"/>
          </a:xfrm>
          <a:solidFill>
            <a:srgbClr val="25347A"/>
          </a:solidFill>
        </p:grpSpPr>
        <p:sp>
          <p:nvSpPr>
            <p:cNvPr id="96" name="Shape 96"/>
            <p:cNvSpPr/>
            <p:nvPr/>
          </p:nvSpPr>
          <p:spPr>
            <a:xfrm>
              <a:off x="-5827153" y="330144"/>
              <a:ext cx="106122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7" name="Shape 97"/>
            <p:cNvSpPr/>
            <p:nvPr/>
          </p:nvSpPr>
          <p:spPr>
            <a:xfrm>
              <a:off x="4749366"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9" name="Shape 99"/>
          <p:cNvSpPr txBox="1">
            <a:spLocks noGrp="1"/>
          </p:cNvSpPr>
          <p:nvPr>
            <p:ph type="body" idx="1"/>
          </p:nvPr>
        </p:nvSpPr>
        <p:spPr>
          <a:xfrm>
            <a:off x="449705" y="1537988"/>
            <a:ext cx="3742870" cy="3213894"/>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solidFill>
                  <a:srgbClr val="25347A"/>
                </a:solidFill>
                <a:latin typeface="Calibri" panose="020F0502020204030204" pitchFamily="34" charset="0"/>
                <a:cs typeface="Calibri" panose="020F0502020204030204" pitchFamily="34" charset="0"/>
              </a:defRPr>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dirty="0"/>
          </a:p>
        </p:txBody>
      </p:sp>
      <p:sp>
        <p:nvSpPr>
          <p:cNvPr id="100" name="Shape 100"/>
          <p:cNvSpPr txBox="1">
            <a:spLocks noGrp="1"/>
          </p:cNvSpPr>
          <p:nvPr>
            <p:ph type="body" idx="2"/>
          </p:nvPr>
        </p:nvSpPr>
        <p:spPr>
          <a:xfrm>
            <a:off x="4396122" y="1537987"/>
            <a:ext cx="3541169" cy="3273855"/>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solidFill>
                  <a:srgbClr val="25347A"/>
                </a:solidFill>
                <a:latin typeface="Calibri" panose="020F0502020204030204" pitchFamily="34" charset="0"/>
                <a:cs typeface="Calibri" panose="020F0502020204030204" pitchFamily="34" charset="0"/>
              </a:defRPr>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dirty="0"/>
          </a:p>
        </p:txBody>
      </p:sp>
      <p:sp>
        <p:nvSpPr>
          <p:cNvPr id="101" name="Shape 10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21" name="Shape 62"/>
          <p:cNvGrpSpPr/>
          <p:nvPr userDrawn="1"/>
        </p:nvGrpSpPr>
        <p:grpSpPr>
          <a:xfrm>
            <a:off x="-2960" y="11093"/>
            <a:ext cx="7078617" cy="1167044"/>
            <a:chOff x="-2964" y="40"/>
            <a:chExt cx="7078617" cy="1327315"/>
          </a:xfrm>
          <a:solidFill>
            <a:srgbClr val="007CBA"/>
          </a:solidFill>
        </p:grpSpPr>
        <p:grpSp>
          <p:nvGrpSpPr>
            <p:cNvPr id="23" name="Shape 64"/>
            <p:cNvGrpSpPr/>
            <p:nvPr/>
          </p:nvGrpSpPr>
          <p:grpSpPr>
            <a:xfrm rot="10800000" flipH="1">
              <a:off x="3" y="40"/>
              <a:ext cx="6756168" cy="1327315"/>
              <a:chOff x="-2168138" y="330075"/>
              <a:chExt cx="8650663" cy="1699506"/>
            </a:xfrm>
            <a:grpFill/>
          </p:grpSpPr>
          <p:sp>
            <p:nvSpPr>
              <p:cNvPr id="27" name="Shape 65"/>
              <p:cNvSpPr/>
              <p:nvPr/>
            </p:nvSpPr>
            <p:spPr>
              <a:xfrm>
                <a:off x="-2168138" y="330081"/>
                <a:ext cx="69582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28" name="Shape 66"/>
              <p:cNvSpPr/>
              <p:nvPr/>
            </p:nvSpPr>
            <p:spPr>
              <a:xfrm>
                <a:off x="4783025" y="330075"/>
                <a:ext cx="1699500" cy="16995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24" name="Shape 67"/>
            <p:cNvGrpSpPr/>
            <p:nvPr/>
          </p:nvGrpSpPr>
          <p:grpSpPr>
            <a:xfrm rot="10800000" flipH="1">
              <a:off x="-2964" y="284609"/>
              <a:ext cx="7078617" cy="771744"/>
              <a:chOff x="-9098602" y="542358"/>
              <a:chExt cx="15588233" cy="1699500"/>
            </a:xfrm>
            <a:grpFill/>
          </p:grpSpPr>
          <p:sp>
            <p:nvSpPr>
              <p:cNvPr id="25" name="Shape 68"/>
              <p:cNvSpPr/>
              <p:nvPr/>
            </p:nvSpPr>
            <p:spPr>
              <a:xfrm rot="10800000">
                <a:off x="-9098602" y="542358"/>
                <a:ext cx="13882199" cy="1699497"/>
              </a:xfrm>
              <a:prstGeom prst="rect">
                <a:avLst/>
              </a:prstGeom>
              <a:solidFill>
                <a:srgbClr val="25347A"/>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sz="3200" b="1" dirty="0">
                  <a:solidFill>
                    <a:schemeClr val="bg1"/>
                  </a:solidFill>
                  <a:latin typeface="Calibri" panose="020F0502020204030204" pitchFamily="34" charset="0"/>
                  <a:ea typeface="Arvo"/>
                  <a:cs typeface="Calibri" panose="020F0502020204030204" pitchFamily="34" charset="0"/>
                  <a:sym typeface="Arvo"/>
                </a:endParaRPr>
              </a:p>
            </p:txBody>
          </p:sp>
          <p:sp>
            <p:nvSpPr>
              <p:cNvPr id="26" name="Shape 69"/>
              <p:cNvSpPr/>
              <p:nvPr/>
            </p:nvSpPr>
            <p:spPr>
              <a:xfrm>
                <a:off x="4790131" y="542358"/>
                <a:ext cx="1699500" cy="1699500"/>
              </a:xfrm>
              <a:prstGeom prst="rtTriangle">
                <a:avLst/>
              </a:prstGeom>
              <a:solidFill>
                <a:srgbClr val="25347A"/>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sp>
        <p:nvSpPr>
          <p:cNvPr id="2" name="Title 1"/>
          <p:cNvSpPr>
            <a:spLocks noGrp="1"/>
          </p:cNvSpPr>
          <p:nvPr>
            <p:ph type="title"/>
          </p:nvPr>
        </p:nvSpPr>
        <p:spPr>
          <a:xfrm>
            <a:off x="6555" y="211513"/>
            <a:ext cx="5258400" cy="766200"/>
          </a:xfrm>
        </p:spPr>
        <p:txBody>
          <a:bodyPr/>
          <a:lstStyle>
            <a:lvl1pPr>
              <a:defRPr sz="320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162"/>
        <p:cNvGrpSpPr/>
        <p:nvPr/>
      </p:nvGrpSpPr>
      <p:grpSpPr>
        <a:xfrm>
          <a:off x="0" y="0"/>
          <a:ext cx="0" cy="0"/>
          <a:chOff x="0" y="0"/>
          <a:chExt cx="0" cy="0"/>
        </a:xfrm>
      </p:grpSpPr>
      <p:sp>
        <p:nvSpPr>
          <p:cNvPr id="163" name="Shape 16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166" name="Shape 166"/>
          <p:cNvGrpSpPr/>
          <p:nvPr/>
        </p:nvGrpSpPr>
        <p:grpSpPr>
          <a:xfrm flipH="1">
            <a:off x="7106450" y="4472723"/>
            <a:ext cx="2040837" cy="670795"/>
            <a:chOff x="1297954" y="330075"/>
            <a:chExt cx="5169293" cy="1699506"/>
          </a:xfrm>
          <a:solidFill>
            <a:srgbClr val="007CBA"/>
          </a:solidFill>
        </p:grpSpPr>
        <p:sp>
          <p:nvSpPr>
            <p:cNvPr id="167" name="Shape 167"/>
            <p:cNvSpPr/>
            <p:nvPr/>
          </p:nvSpPr>
          <p:spPr>
            <a:xfrm>
              <a:off x="1297954" y="330081"/>
              <a:ext cx="34767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68" name="Shape 168"/>
            <p:cNvSpPr/>
            <p:nvPr/>
          </p:nvSpPr>
          <p:spPr>
            <a:xfrm>
              <a:off x="4767747"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9" name="Shape 169"/>
          <p:cNvGrpSpPr/>
          <p:nvPr/>
        </p:nvGrpSpPr>
        <p:grpSpPr>
          <a:xfrm flipH="1">
            <a:off x="6949809" y="4646738"/>
            <a:ext cx="2199863" cy="304563"/>
            <a:chOff x="-5827153" y="330075"/>
            <a:chExt cx="12276019" cy="1699569"/>
          </a:xfrm>
          <a:solidFill>
            <a:srgbClr val="25347A"/>
          </a:solidFill>
        </p:grpSpPr>
        <p:sp>
          <p:nvSpPr>
            <p:cNvPr id="170" name="Shape 170"/>
            <p:cNvSpPr/>
            <p:nvPr/>
          </p:nvSpPr>
          <p:spPr>
            <a:xfrm>
              <a:off x="-5827153" y="330144"/>
              <a:ext cx="106122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1" name="Shape 171"/>
            <p:cNvSpPr/>
            <p:nvPr/>
          </p:nvSpPr>
          <p:spPr>
            <a:xfrm>
              <a:off x="4749366"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4" name="Shape 174"/>
          <p:cNvGrpSpPr/>
          <p:nvPr/>
        </p:nvGrpSpPr>
        <p:grpSpPr>
          <a:xfrm rot="10800000" flipH="1">
            <a:off x="2377" y="-2"/>
            <a:ext cx="2040837" cy="670795"/>
            <a:chOff x="1297954" y="330075"/>
            <a:chExt cx="5169293" cy="1699506"/>
          </a:xfrm>
          <a:solidFill>
            <a:srgbClr val="007CBA"/>
          </a:solidFill>
        </p:grpSpPr>
        <p:sp>
          <p:nvSpPr>
            <p:cNvPr id="175" name="Shape 175"/>
            <p:cNvSpPr/>
            <p:nvPr/>
          </p:nvSpPr>
          <p:spPr>
            <a:xfrm>
              <a:off x="1297954" y="330081"/>
              <a:ext cx="34767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6" name="Shape 176"/>
            <p:cNvSpPr/>
            <p:nvPr/>
          </p:nvSpPr>
          <p:spPr>
            <a:xfrm>
              <a:off x="4767747"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7" name="Shape 177"/>
          <p:cNvGrpSpPr/>
          <p:nvPr/>
        </p:nvGrpSpPr>
        <p:grpSpPr>
          <a:xfrm rot="10800000" flipH="1">
            <a:off x="-8" y="192215"/>
            <a:ext cx="2199863" cy="304563"/>
            <a:chOff x="-5827153" y="330075"/>
            <a:chExt cx="12276019" cy="1699569"/>
          </a:xfrm>
          <a:solidFill>
            <a:srgbClr val="25347A"/>
          </a:solidFill>
        </p:grpSpPr>
        <p:sp>
          <p:nvSpPr>
            <p:cNvPr id="178" name="Shape 178"/>
            <p:cNvSpPr/>
            <p:nvPr/>
          </p:nvSpPr>
          <p:spPr>
            <a:xfrm>
              <a:off x="-5827153" y="330144"/>
              <a:ext cx="106122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9" name="Shape 179"/>
            <p:cNvSpPr/>
            <p:nvPr/>
          </p:nvSpPr>
          <p:spPr>
            <a:xfrm>
              <a:off x="4749366"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r="7808"/>
          <a:stretch/>
        </p:blipFill>
        <p:spPr>
          <a:xfrm>
            <a:off x="6828018" y="108395"/>
            <a:ext cx="2300990" cy="1069741"/>
          </a:xfrm>
          <a:prstGeom prst="rect">
            <a:avLst/>
          </a:prstGeom>
        </p:spPr>
      </p:pic>
      <p:sp>
        <p:nvSpPr>
          <p:cNvPr id="2" name="Title 1"/>
          <p:cNvSpPr>
            <a:spLocks noGrp="1"/>
          </p:cNvSpPr>
          <p:nvPr>
            <p:ph type="title" hasCustomPrompt="1"/>
          </p:nvPr>
        </p:nvSpPr>
        <p:spPr>
          <a:xfrm>
            <a:off x="261217" y="863808"/>
            <a:ext cx="6699182" cy="506544"/>
          </a:xfrm>
        </p:spPr>
        <p:txBody>
          <a:bodyPr/>
          <a:lstStyle>
            <a:lvl1pPr>
              <a:defRPr sz="2800" b="0">
                <a:solidFill>
                  <a:srgbClr val="25347A"/>
                </a:solidFill>
                <a:latin typeface="Calibri" panose="020F0502020204030204" pitchFamily="34" charset="0"/>
                <a:cs typeface="Calibri" panose="020F0502020204030204" pitchFamily="34" charset="0"/>
              </a:defRPr>
            </a:lvl1pPr>
          </a:lstStyle>
          <a:p>
            <a:r>
              <a:rPr lang="en-US" dirty="0" smtClean="0"/>
              <a:t> Click to add text</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dirty="0"/>
          </a:p>
        </p:txBody>
      </p:sp>
      <p:sp>
        <p:nvSpPr>
          <p:cNvPr id="8" name="Shape 8"/>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obilize.io/"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134007" y="1090800"/>
            <a:ext cx="6219496" cy="2961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4000" dirty="0" smtClean="0"/>
              <a:t>ACCE MARKETING TRAINING &amp; ROUNDTABLES</a:t>
            </a:r>
            <a:r>
              <a:rPr lang="en" dirty="0" smtClean="0"/>
              <a:t/>
            </a:r>
            <a:br>
              <a:rPr lang="en" dirty="0" smtClean="0"/>
            </a:br>
            <a:r>
              <a:rPr lang="en" sz="3200" dirty="0" smtClean="0"/>
              <a:t>Ambassadors, Peers &amp; Liaisons</a:t>
            </a:r>
            <a:br>
              <a:rPr lang="en" sz="3200" dirty="0" smtClean="0"/>
            </a:br>
            <a:r>
              <a:rPr lang="en-US" sz="3200" dirty="0" smtClean="0"/>
              <a:t>February</a:t>
            </a:r>
            <a:r>
              <a:rPr lang="en" sz="3200" dirty="0" smtClean="0"/>
              <a:t> 2019</a:t>
            </a:r>
            <a:endParaRPr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196504" y="1090515"/>
            <a:ext cx="5998779" cy="2745000"/>
          </a:xfrm>
          <a:prstGeom prst="rect">
            <a:avLst/>
          </a:prstGeom>
        </p:spPr>
        <p:txBody>
          <a:bodyPr spcFirstLastPara="1" wrap="square" lIns="91425" tIns="91425" rIns="91425" bIns="91425" anchor="t" anchorCtr="0">
            <a:noAutofit/>
          </a:bodyPr>
          <a:lstStyle/>
          <a:p>
            <a:pPr marL="0" lvl="0">
              <a:spcBef>
                <a:spcPts val="0"/>
              </a:spcBef>
            </a:pPr>
            <a:r>
              <a:rPr lang="en-US" sz="1800" dirty="0" smtClean="0"/>
              <a:t>In </a:t>
            </a:r>
            <a:r>
              <a:rPr lang="en-US" sz="1800" dirty="0"/>
              <a:t>order to build trust and a sense of belonging, you need to add ongoing updates about the company’s progress and upcoming releases as part of your communication plan. </a:t>
            </a:r>
            <a:r>
              <a:rPr lang="en-US" sz="1800" b="1" u="sng" dirty="0">
                <a:solidFill>
                  <a:srgbClr val="00B0F0"/>
                </a:solidFill>
              </a:rPr>
              <a:t>Ambassadors need to feel they’re part of your brand’s journey. Brand evangelists must feel they are collaborating directly with those they are representing. </a:t>
            </a:r>
            <a:r>
              <a:rPr lang="en-US" sz="1800" dirty="0"/>
              <a:t>This is not the place to use an anonymous blanket newsletter sent to thousands. </a:t>
            </a:r>
            <a:r>
              <a:rPr lang="en-US" sz="1800" b="1" u="sng" dirty="0">
                <a:solidFill>
                  <a:srgbClr val="00B0F0"/>
                </a:solidFill>
              </a:rPr>
              <a:t>When you’re communicating with an external community, such as your brand ambassadors or partner groups, the content must be highly personal</a:t>
            </a:r>
            <a:r>
              <a:rPr lang="en-US" sz="1800" dirty="0" smtClean="0">
                <a:solidFill>
                  <a:srgbClr val="00B0F0"/>
                </a:solidFill>
              </a:rPr>
              <a:t>.</a:t>
            </a:r>
          </a:p>
          <a:p>
            <a:pPr marL="0" lvl="0">
              <a:lnSpc>
                <a:spcPts val="2400"/>
              </a:lnSpc>
            </a:pPr>
            <a:r>
              <a:rPr lang="en-US" sz="2000" i="0" dirty="0">
                <a:solidFill>
                  <a:schemeClr val="bg1"/>
                </a:solidFill>
              </a:rPr>
              <a:t>Sharon </a:t>
            </a:r>
            <a:r>
              <a:rPr lang="en-US" sz="2000" i="0" dirty="0" err="1">
                <a:solidFill>
                  <a:schemeClr val="bg1"/>
                </a:solidFill>
              </a:rPr>
              <a:t>Savariego</a:t>
            </a:r>
            <a:r>
              <a:rPr lang="en-US" sz="2000" i="0" dirty="0">
                <a:solidFill>
                  <a:schemeClr val="bg1"/>
                </a:solidFill>
              </a:rPr>
              <a:t>, CEO and co-founder of </a:t>
            </a:r>
            <a:r>
              <a:rPr lang="en-US" sz="2000" i="0" dirty="0">
                <a:solidFill>
                  <a:schemeClr val="bg1">
                    <a:lumMod val="95000"/>
                  </a:schemeClr>
                </a:solidFill>
                <a:hlinkClick r:id="rId3"/>
              </a:rPr>
              <a:t>Mobilize</a:t>
            </a:r>
            <a:endParaRPr sz="1200" dirty="0">
              <a:solidFill>
                <a:schemeClr val="bg1">
                  <a:lumMod val="95000"/>
                </a:schemeClr>
              </a:solidFill>
            </a:endParaRPr>
          </a:p>
        </p:txBody>
      </p:sp>
      <p:sp>
        <p:nvSpPr>
          <p:cNvPr id="230" name="Shape 230"/>
          <p:cNvSpPr txBox="1">
            <a:spLocks noGrp="1"/>
          </p:cNvSpPr>
          <p:nvPr>
            <p:ph type="sldNum" idx="4294967295"/>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10</a:t>
            </a:fld>
            <a:endParaRPr/>
          </a:p>
        </p:txBody>
      </p:sp>
      <p:sp>
        <p:nvSpPr>
          <p:cNvPr id="231" name="Shape 23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10</a:t>
            </a:f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logodesignteam.com/blog/wp-content/uploads/2017/01/Main-Header-How-a-well-designed-logo-works-like-your-brand-ambassad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128189"/>
            <a:ext cx="2088930" cy="976644"/>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idx="1"/>
          </p:nvPr>
        </p:nvSpPr>
        <p:spPr>
          <a:xfrm>
            <a:off x="281455" y="1073461"/>
            <a:ext cx="8593124" cy="3655525"/>
          </a:xfrm>
        </p:spPr>
        <p:txBody>
          <a:bodyPr/>
          <a:lstStyle/>
          <a:p>
            <a:r>
              <a:rPr lang="en-US" sz="2000" dirty="0" smtClean="0"/>
              <a:t>What will an ACCE ambassador do?</a:t>
            </a:r>
          </a:p>
          <a:p>
            <a:pPr marL="533400" indent="-457200">
              <a:buClr>
                <a:srgbClr val="25347A"/>
              </a:buClr>
              <a:buFont typeface="+mj-lt"/>
              <a:buAutoNum type="arabicPeriod"/>
            </a:pPr>
            <a:r>
              <a:rPr lang="en-US" sz="2000" dirty="0" smtClean="0"/>
              <a:t>Promote the advantages of ACCE accreditation using print collateral or by giving presentations.</a:t>
            </a:r>
          </a:p>
          <a:p>
            <a:pPr marL="533400" indent="-457200">
              <a:buClr>
                <a:srgbClr val="25347A"/>
              </a:buClr>
              <a:buFont typeface="+mj-lt"/>
              <a:buAutoNum type="arabicPeriod"/>
            </a:pPr>
            <a:r>
              <a:rPr lang="en-US" sz="2000" dirty="0" smtClean="0"/>
              <a:t>Give formal presentations at industry or academic meetings (National association calendar available).</a:t>
            </a:r>
          </a:p>
          <a:p>
            <a:pPr marL="533400" indent="-457200">
              <a:buClr>
                <a:srgbClr val="25347A"/>
              </a:buClr>
              <a:buFont typeface="+mj-lt"/>
              <a:buAutoNum type="arabicPeriod"/>
            </a:pPr>
            <a:r>
              <a:rPr lang="en-US" sz="2000" dirty="0" smtClean="0"/>
              <a:t>(Peers) will give one-on-one or small group presentations to those in similar roles at institutions or in IABs.</a:t>
            </a:r>
          </a:p>
          <a:p>
            <a:pPr marL="533400" indent="-457200">
              <a:buClr>
                <a:srgbClr val="25347A"/>
              </a:buClr>
              <a:buFont typeface="+mj-lt"/>
              <a:buAutoNum type="arabicPeriod"/>
            </a:pPr>
            <a:r>
              <a:rPr lang="en-US" sz="2000" dirty="0" smtClean="0"/>
              <a:t>Discuss experience with ACCE accreditation, mentoring, visiting teams and processes.</a:t>
            </a:r>
          </a:p>
          <a:p>
            <a:endParaRPr lang="en-US" dirty="0"/>
          </a:p>
        </p:txBody>
      </p:sp>
      <p:sp>
        <p:nvSpPr>
          <p:cNvPr id="4" name="Title 3"/>
          <p:cNvSpPr>
            <a:spLocks noGrp="1"/>
          </p:cNvSpPr>
          <p:nvPr>
            <p:ph type="title"/>
          </p:nvPr>
        </p:nvSpPr>
        <p:spPr/>
        <p:txBody>
          <a:bodyPr/>
          <a:lstStyle/>
          <a:p>
            <a:r>
              <a:rPr lang="en-US" dirty="0" smtClean="0"/>
              <a:t>ACCE Ambassadors</a:t>
            </a:r>
            <a:endParaRPr lang="en-US" dirty="0"/>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596246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81172" y="1187944"/>
            <a:ext cx="8239784" cy="3764156"/>
          </a:xfrm>
        </p:spPr>
        <p:txBody>
          <a:bodyPr/>
          <a:lstStyle/>
          <a:p>
            <a:pPr marL="533400" indent="-457200">
              <a:buClr>
                <a:srgbClr val="25347A"/>
              </a:buClr>
              <a:buSzPct val="100000"/>
              <a:buFont typeface="+mj-lt"/>
              <a:buAutoNum type="arabicPeriod" startAt="5"/>
            </a:pPr>
            <a:r>
              <a:rPr lang="en-US" sz="2200" dirty="0" smtClean="0"/>
              <a:t>Encourage associations, institutions and industry professionals to become Council supporters through membership, sponsorship and participation in ACCE. Carry membership forms when meeting with people, or email membership form following a discussion.</a:t>
            </a:r>
          </a:p>
          <a:p>
            <a:pPr marL="533400" indent="-457200">
              <a:buClr>
                <a:srgbClr val="25347A"/>
              </a:buClr>
              <a:buSzPct val="100000"/>
              <a:buFont typeface="+mj-lt"/>
              <a:buAutoNum type="arabicPeriod" startAt="5"/>
            </a:pPr>
            <a:r>
              <a:rPr lang="en-US" sz="2200" dirty="0" smtClean="0"/>
              <a:t>Encourage contacts to become involved in programs, committees, training or accreditation visits. Provide calendar of ACCE events.</a:t>
            </a:r>
          </a:p>
          <a:p>
            <a:pPr marL="533400" indent="-457200">
              <a:buClr>
                <a:srgbClr val="25347A"/>
              </a:buClr>
              <a:buSzPct val="100000"/>
              <a:buFont typeface="+mj-lt"/>
              <a:buAutoNum type="arabicPeriod" startAt="5"/>
            </a:pPr>
            <a:r>
              <a:rPr lang="en-US" sz="2200" dirty="0" smtClean="0"/>
              <a:t>Distribute, by mail or email, information about ACCE.</a:t>
            </a:r>
          </a:p>
          <a:p>
            <a:pPr marL="533400" indent="-457200">
              <a:buClr>
                <a:srgbClr val="25347A"/>
              </a:buClr>
              <a:buSzPct val="100000"/>
              <a:buFont typeface="+mj-lt"/>
              <a:buAutoNum type="arabicPeriod" startAt="5"/>
            </a:pPr>
            <a:r>
              <a:rPr lang="en-US" sz="2200" dirty="0" smtClean="0"/>
              <a:t>Request contact information and permission to add to ACCE contact database.</a:t>
            </a:r>
            <a:endParaRPr lang="en-US" sz="2200" dirty="0"/>
          </a:p>
        </p:txBody>
      </p:sp>
      <p:sp>
        <p:nvSpPr>
          <p:cNvPr id="3" name="Title 2"/>
          <p:cNvSpPr>
            <a:spLocks noGrp="1"/>
          </p:cNvSpPr>
          <p:nvPr>
            <p:ph type="title"/>
          </p:nvPr>
        </p:nvSpPr>
        <p:spPr/>
        <p:txBody>
          <a:bodyPr/>
          <a:lstStyle/>
          <a:p>
            <a:r>
              <a:rPr lang="en-US" dirty="0" smtClean="0"/>
              <a:t>ACCE Ambassadors</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594802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Has anyone in attendance today given a presentation to an academic or industry association?</a:t>
            </a:r>
          </a:p>
          <a:p>
            <a:pPr marL="419100" indent="-342900">
              <a:buFont typeface="Arial" panose="020B0604020202020204" pitchFamily="34" charset="0"/>
              <a:buChar char="•"/>
            </a:pPr>
            <a:r>
              <a:rPr lang="en-US" dirty="0" smtClean="0"/>
              <a:t>Had you done it before?</a:t>
            </a:r>
          </a:p>
          <a:p>
            <a:pPr marL="419100" indent="-342900">
              <a:buFont typeface="Arial" panose="020B0604020202020204" pitchFamily="34" charset="0"/>
              <a:buChar char="•"/>
            </a:pPr>
            <a:r>
              <a:rPr lang="en-US" dirty="0" smtClean="0"/>
              <a:t>What tools did you use to aid in the presentation?</a:t>
            </a:r>
          </a:p>
          <a:p>
            <a:pPr marL="419100" indent="-342900">
              <a:buFont typeface="Arial" panose="020B0604020202020204" pitchFamily="34" charset="0"/>
              <a:buChar char="•"/>
            </a:pPr>
            <a:r>
              <a:rPr lang="en-US" dirty="0" smtClean="0"/>
              <a:t>What did you cover during your presentation?</a:t>
            </a:r>
          </a:p>
          <a:p>
            <a:pPr marL="419100" indent="-342900">
              <a:buFont typeface="Arial" panose="020B0604020202020204" pitchFamily="34" charset="0"/>
              <a:buChar char="•"/>
            </a:pPr>
            <a:r>
              <a:rPr lang="en-US" dirty="0" smtClean="0"/>
              <a:t>What questions/topics were brought up others in the room?</a:t>
            </a:r>
          </a:p>
          <a:p>
            <a:pPr marL="419100" indent="-342900">
              <a:buFont typeface="Arial" panose="020B0604020202020204" pitchFamily="34" charset="0"/>
              <a:buChar char="•"/>
            </a:pPr>
            <a:r>
              <a:rPr lang="en-US" dirty="0" smtClean="0"/>
              <a:t>What were the results? Any follow-up interaction?</a:t>
            </a:r>
          </a:p>
        </p:txBody>
      </p:sp>
      <p:sp>
        <p:nvSpPr>
          <p:cNvPr id="3" name="Title 2"/>
          <p:cNvSpPr>
            <a:spLocks noGrp="1"/>
          </p:cNvSpPr>
          <p:nvPr>
            <p:ph type="title"/>
          </p:nvPr>
        </p:nvSpPr>
        <p:spPr/>
        <p:txBody>
          <a:bodyPr/>
          <a:lstStyle/>
          <a:p>
            <a:r>
              <a:rPr lang="en-US" dirty="0" smtClean="0"/>
              <a:t>Attendee Experiences</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456332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89619" y="1083741"/>
            <a:ext cx="8349884" cy="3145500"/>
          </a:xfrm>
        </p:spPr>
        <p:txBody>
          <a:bodyPr/>
          <a:lstStyle/>
          <a:p>
            <a:pPr>
              <a:lnSpc>
                <a:spcPts val="2400"/>
              </a:lnSpc>
              <a:spcBef>
                <a:spcPts val="300"/>
              </a:spcBef>
              <a:buClr>
                <a:srgbClr val="25347A"/>
              </a:buClr>
              <a:buSzPct val="100000"/>
            </a:pPr>
            <a:r>
              <a:rPr lang="en-US" sz="2200" dirty="0" smtClean="0"/>
              <a:t>Peer relationships are generally more personal and therefore because of the nature of the relationship and size of meeting (typically less than 2-3) a discussion is forming rather than a presentation.</a:t>
            </a:r>
          </a:p>
          <a:p>
            <a:pPr marL="533400" indent="-457200">
              <a:lnSpc>
                <a:spcPts val="2400"/>
              </a:lnSpc>
              <a:spcBef>
                <a:spcPts val="300"/>
              </a:spcBef>
              <a:buClr>
                <a:srgbClr val="25347A"/>
              </a:buClr>
              <a:buSzPct val="100000"/>
              <a:buFont typeface="+mj-lt"/>
              <a:buAutoNum type="arabicPeriod"/>
            </a:pPr>
            <a:r>
              <a:rPr lang="en-US" sz="2000" dirty="0" smtClean="0"/>
              <a:t>Storytelling – relay how ACCE has created an opportunity or solved a problem</a:t>
            </a:r>
          </a:p>
          <a:p>
            <a:pPr marL="533400" indent="-457200">
              <a:lnSpc>
                <a:spcPts val="2400"/>
              </a:lnSpc>
              <a:spcBef>
                <a:spcPts val="300"/>
              </a:spcBef>
              <a:buClr>
                <a:srgbClr val="25347A"/>
              </a:buClr>
              <a:buSzPct val="100000"/>
              <a:buFont typeface="+mj-lt"/>
              <a:buAutoNum type="arabicPeriod"/>
            </a:pPr>
            <a:r>
              <a:rPr lang="en-US" sz="2000" dirty="0" smtClean="0"/>
              <a:t>Trust building – consensus and validation (they will talk to others)</a:t>
            </a:r>
          </a:p>
          <a:p>
            <a:pPr marL="533400" indent="-457200">
              <a:lnSpc>
                <a:spcPts val="2400"/>
              </a:lnSpc>
              <a:spcBef>
                <a:spcPts val="300"/>
              </a:spcBef>
              <a:buClr>
                <a:srgbClr val="25347A"/>
              </a:buClr>
              <a:buSzPct val="100000"/>
              <a:buFont typeface="+mj-lt"/>
              <a:buAutoNum type="arabicPeriod"/>
            </a:pPr>
            <a:r>
              <a:rPr lang="en-US" sz="2000" dirty="0" smtClean="0"/>
              <a:t>Alignment – tailor information and track through database</a:t>
            </a:r>
          </a:p>
          <a:p>
            <a:pPr marL="533400" indent="-457200">
              <a:lnSpc>
                <a:spcPts val="2400"/>
              </a:lnSpc>
              <a:spcBef>
                <a:spcPts val="300"/>
              </a:spcBef>
              <a:buClr>
                <a:srgbClr val="25347A"/>
              </a:buClr>
              <a:buSzPct val="100000"/>
              <a:buFont typeface="+mj-lt"/>
              <a:buAutoNum type="arabicPeriod"/>
            </a:pPr>
            <a:r>
              <a:rPr lang="en-US" sz="2000" dirty="0" smtClean="0"/>
              <a:t>Efficacy – incorporate the constituent’s </a:t>
            </a:r>
            <a:r>
              <a:rPr lang="en-US" sz="2000" dirty="0"/>
              <a:t>or </a:t>
            </a:r>
            <a:r>
              <a:rPr lang="en-US" sz="2000" dirty="0" smtClean="0"/>
              <a:t>program’s </a:t>
            </a:r>
            <a:r>
              <a:rPr lang="en-US" sz="2000" dirty="0"/>
              <a:t>POV into a customized presentation or discussion</a:t>
            </a:r>
          </a:p>
          <a:p>
            <a:pPr marL="533400" indent="-457200">
              <a:lnSpc>
                <a:spcPts val="2400"/>
              </a:lnSpc>
              <a:spcBef>
                <a:spcPts val="300"/>
              </a:spcBef>
              <a:buClr>
                <a:srgbClr val="25347A"/>
              </a:buClr>
              <a:buSzPct val="100000"/>
              <a:buFont typeface="+mj-lt"/>
              <a:buAutoNum type="arabicPeriod"/>
            </a:pPr>
            <a:r>
              <a:rPr lang="en-US" sz="2000" dirty="0" smtClean="0"/>
              <a:t>Enablement – work collectively as volunteer and staff to understand the unique situation</a:t>
            </a:r>
          </a:p>
          <a:p>
            <a:pPr>
              <a:lnSpc>
                <a:spcPts val="2400"/>
              </a:lnSpc>
              <a:spcBef>
                <a:spcPts val="300"/>
              </a:spcBef>
              <a:buClr>
                <a:srgbClr val="25347A"/>
              </a:buClr>
              <a:buSzPct val="100000"/>
            </a:pPr>
            <a:endParaRPr lang="en-US" sz="2200" dirty="0"/>
          </a:p>
        </p:txBody>
      </p:sp>
      <p:sp>
        <p:nvSpPr>
          <p:cNvPr id="3" name="Title 2"/>
          <p:cNvSpPr>
            <a:spLocks noGrp="1"/>
          </p:cNvSpPr>
          <p:nvPr>
            <p:ph type="title"/>
          </p:nvPr>
        </p:nvSpPr>
        <p:spPr/>
        <p:txBody>
          <a:bodyPr/>
          <a:lstStyle/>
          <a:p>
            <a:r>
              <a:rPr lang="en-US" dirty="0" smtClean="0"/>
              <a:t>How is a </a:t>
            </a:r>
            <a:r>
              <a:rPr lang="en-US" smtClean="0"/>
              <a:t>Peer Different?</a:t>
            </a:r>
            <a:endParaRPr lang="en-US"/>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3731472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096" y="3036686"/>
            <a:ext cx="5316655" cy="984854"/>
          </a:xfrm>
        </p:spPr>
        <p:txBody>
          <a:bodyPr/>
          <a:lstStyle/>
          <a:p>
            <a:r>
              <a:rPr lang="en-US" dirty="0" smtClean="0"/>
              <a:t>Customization of Key Messages </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294772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8392691"/>
              </p:ext>
            </p:extLst>
          </p:nvPr>
        </p:nvGraphicFramePr>
        <p:xfrm>
          <a:off x="-227462" y="1031563"/>
          <a:ext cx="8953128" cy="4111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57656" y="331075"/>
            <a:ext cx="6140669" cy="923330"/>
          </a:xfrm>
          <a:prstGeom prst="rect">
            <a:avLst/>
          </a:prstGeom>
          <a:noFill/>
        </p:spPr>
        <p:txBody>
          <a:bodyPr wrap="square" rtlCol="0">
            <a:spAutoFit/>
          </a:bodyPr>
          <a:lstStyle/>
          <a:p>
            <a:r>
              <a:rPr lang="en-US" sz="2700" b="1" dirty="0">
                <a:solidFill>
                  <a:schemeClr val="bg1"/>
                </a:solidFill>
              </a:rPr>
              <a:t>Fundamentals of ACCE Communications</a:t>
            </a:r>
            <a:endParaRPr lang="en-US" sz="2700" b="1" dirty="0">
              <a:solidFill>
                <a:schemeClr val="bg1"/>
              </a:solidFill>
            </a:endParaRPr>
          </a:p>
        </p:txBody>
      </p:sp>
    </p:spTree>
    <p:extLst>
      <p:ext uri="{BB962C8B-B14F-4D97-AF65-F5344CB8AC3E}">
        <p14:creationId xmlns:p14="http://schemas.microsoft.com/office/powerpoint/2010/main" val="1902348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89619" y="1296575"/>
            <a:ext cx="8239784" cy="3559204"/>
          </a:xfrm>
        </p:spPr>
        <p:txBody>
          <a:bodyPr/>
          <a:lstStyle/>
          <a:p>
            <a:pPr marL="419100" indent="-342900">
              <a:lnSpc>
                <a:spcPts val="2400"/>
              </a:lnSpc>
              <a:spcBef>
                <a:spcPts val="300"/>
              </a:spcBef>
              <a:buClr>
                <a:srgbClr val="25347A"/>
              </a:buClr>
              <a:buSzPct val="90000"/>
              <a:buFont typeface="Wingdings" panose="05000000000000000000" pitchFamily="2" charset="2"/>
              <a:buChar char="Ø"/>
            </a:pPr>
            <a:r>
              <a:rPr lang="en-US" dirty="0" smtClean="0"/>
              <a:t>Know your audience</a:t>
            </a:r>
          </a:p>
          <a:p>
            <a:pPr marL="1257300" lvl="1" indent="-342900">
              <a:lnSpc>
                <a:spcPts val="2400"/>
              </a:lnSpc>
              <a:spcBef>
                <a:spcPts val="300"/>
              </a:spcBef>
              <a:buClr>
                <a:srgbClr val="25347A"/>
              </a:buClr>
              <a:buSzPct val="90000"/>
              <a:buFont typeface="Wingdings" panose="05000000000000000000" pitchFamily="2" charset="2"/>
              <a:buChar char="§"/>
            </a:pPr>
            <a:r>
              <a:rPr lang="en-US" dirty="0" smtClean="0">
                <a:solidFill>
                  <a:srgbClr val="25347A"/>
                </a:solidFill>
                <a:latin typeface="Calibri" panose="020F0502020204030204" pitchFamily="34" charset="0"/>
                <a:cs typeface="Calibri" panose="020F0502020204030204" pitchFamily="34" charset="0"/>
              </a:rPr>
              <a:t>Demographic composition</a:t>
            </a:r>
          </a:p>
          <a:p>
            <a:pPr marL="1257300" lvl="1" indent="-342900">
              <a:lnSpc>
                <a:spcPts val="2400"/>
              </a:lnSpc>
              <a:spcBef>
                <a:spcPts val="300"/>
              </a:spcBef>
              <a:buClr>
                <a:srgbClr val="25347A"/>
              </a:buClr>
              <a:buSzPct val="90000"/>
              <a:buFont typeface="Wingdings" panose="05000000000000000000" pitchFamily="2" charset="2"/>
              <a:buChar char="§"/>
            </a:pPr>
            <a:r>
              <a:rPr lang="en-US" dirty="0" smtClean="0">
                <a:solidFill>
                  <a:srgbClr val="25347A"/>
                </a:solidFill>
                <a:latin typeface="Calibri" panose="020F0502020204030204" pitchFamily="34" charset="0"/>
                <a:cs typeface="Calibri" panose="020F0502020204030204" pitchFamily="34" charset="0"/>
              </a:rPr>
              <a:t>Vernacular</a:t>
            </a:r>
          </a:p>
          <a:p>
            <a:pPr marL="1257300" lvl="1" indent="-342900">
              <a:lnSpc>
                <a:spcPts val="2400"/>
              </a:lnSpc>
              <a:spcBef>
                <a:spcPts val="300"/>
              </a:spcBef>
              <a:buClr>
                <a:srgbClr val="25347A"/>
              </a:buClr>
              <a:buSzPct val="90000"/>
              <a:buFont typeface="Wingdings" panose="05000000000000000000" pitchFamily="2" charset="2"/>
              <a:buChar char="§"/>
            </a:pPr>
            <a:r>
              <a:rPr lang="en-US" dirty="0" smtClean="0">
                <a:solidFill>
                  <a:srgbClr val="25347A"/>
                </a:solidFill>
                <a:latin typeface="Calibri" panose="020F0502020204030204" pitchFamily="34" charset="0"/>
                <a:cs typeface="Calibri" panose="020F0502020204030204" pitchFamily="34" charset="0"/>
              </a:rPr>
              <a:t>Familiarity with ACCE</a:t>
            </a:r>
          </a:p>
          <a:p>
            <a:pPr marL="1257300" lvl="1" indent="-342900">
              <a:lnSpc>
                <a:spcPts val="2400"/>
              </a:lnSpc>
              <a:spcBef>
                <a:spcPts val="300"/>
              </a:spcBef>
              <a:buClr>
                <a:srgbClr val="25347A"/>
              </a:buClr>
              <a:buSzPct val="90000"/>
              <a:buFont typeface="Wingdings" panose="05000000000000000000" pitchFamily="2" charset="2"/>
              <a:buChar char="§"/>
            </a:pPr>
            <a:r>
              <a:rPr lang="en-US" dirty="0" smtClean="0">
                <a:solidFill>
                  <a:srgbClr val="25347A"/>
                </a:solidFill>
                <a:latin typeface="Calibri" panose="020F0502020204030204" pitchFamily="34" charset="0"/>
                <a:cs typeface="Calibri" panose="020F0502020204030204" pitchFamily="34" charset="0"/>
              </a:rPr>
              <a:t>Familiarity with other accrediting bodies</a:t>
            </a:r>
          </a:p>
          <a:p>
            <a:pPr marL="419100" indent="-342900">
              <a:lnSpc>
                <a:spcPts val="2400"/>
              </a:lnSpc>
              <a:spcBef>
                <a:spcPts val="300"/>
              </a:spcBef>
              <a:buClr>
                <a:srgbClr val="25347A"/>
              </a:buClr>
              <a:buSzPct val="90000"/>
              <a:buFont typeface="Wingdings" panose="05000000000000000000" pitchFamily="2" charset="2"/>
              <a:buChar char="Ø"/>
            </a:pPr>
            <a:r>
              <a:rPr lang="en-US" dirty="0" smtClean="0"/>
              <a:t>Prepare to present on specific topic – don’t be afraid to ask</a:t>
            </a:r>
          </a:p>
          <a:p>
            <a:pPr marL="419100" indent="-342900">
              <a:lnSpc>
                <a:spcPts val="2400"/>
              </a:lnSpc>
              <a:spcBef>
                <a:spcPts val="300"/>
              </a:spcBef>
              <a:buClr>
                <a:srgbClr val="25347A"/>
              </a:buClr>
              <a:buSzPct val="90000"/>
              <a:buFont typeface="Wingdings" panose="05000000000000000000" pitchFamily="2" charset="2"/>
              <a:buChar char="Ø"/>
            </a:pPr>
            <a:r>
              <a:rPr lang="en-US" dirty="0" smtClean="0"/>
              <a:t>Spend time on introductions</a:t>
            </a:r>
          </a:p>
          <a:p>
            <a:pPr marL="419100" indent="-342900">
              <a:lnSpc>
                <a:spcPts val="2400"/>
              </a:lnSpc>
              <a:spcBef>
                <a:spcPts val="300"/>
              </a:spcBef>
              <a:buClr>
                <a:srgbClr val="25347A"/>
              </a:buClr>
              <a:buSzPct val="90000"/>
              <a:buFont typeface="Wingdings" panose="05000000000000000000" pitchFamily="2" charset="2"/>
              <a:buChar char="Ø"/>
            </a:pPr>
            <a:r>
              <a:rPr lang="en-US" dirty="0" smtClean="0">
                <a:solidFill>
                  <a:srgbClr val="25347A"/>
                </a:solidFill>
                <a:latin typeface="Calibri" panose="020F0502020204030204" pitchFamily="34" charset="0"/>
                <a:cs typeface="Calibri" panose="020F0502020204030204" pitchFamily="34" charset="0"/>
              </a:rPr>
              <a:t>Be prepared to divert from presentation content</a:t>
            </a:r>
          </a:p>
          <a:p>
            <a:pPr marL="419100" indent="-342900">
              <a:lnSpc>
                <a:spcPts val="2400"/>
              </a:lnSpc>
              <a:spcBef>
                <a:spcPts val="300"/>
              </a:spcBef>
              <a:buClr>
                <a:srgbClr val="25347A"/>
              </a:buClr>
              <a:buSzPct val="90000"/>
              <a:buFont typeface="Wingdings" panose="05000000000000000000" pitchFamily="2" charset="2"/>
              <a:buChar char="Ø"/>
            </a:pPr>
            <a:r>
              <a:rPr lang="en-US" dirty="0" smtClean="0"/>
              <a:t>Call to action</a:t>
            </a:r>
          </a:p>
          <a:p>
            <a:pPr marL="419100" indent="-342900">
              <a:lnSpc>
                <a:spcPts val="2400"/>
              </a:lnSpc>
              <a:spcBef>
                <a:spcPts val="300"/>
              </a:spcBef>
              <a:buClr>
                <a:srgbClr val="25347A"/>
              </a:buClr>
              <a:buSzPct val="90000"/>
              <a:buFont typeface="Wingdings" panose="05000000000000000000" pitchFamily="2" charset="2"/>
              <a:buChar char="Ø"/>
            </a:pPr>
            <a:r>
              <a:rPr lang="en-US" dirty="0" smtClean="0">
                <a:solidFill>
                  <a:srgbClr val="25347A"/>
                </a:solidFill>
                <a:latin typeface="Calibri" panose="020F0502020204030204" pitchFamily="34" charset="0"/>
                <a:cs typeface="Calibri" panose="020F0502020204030204" pitchFamily="34" charset="0"/>
              </a:rPr>
              <a:t>Follow-up</a:t>
            </a:r>
          </a:p>
        </p:txBody>
      </p:sp>
      <p:sp>
        <p:nvSpPr>
          <p:cNvPr id="5" name="Title 4"/>
          <p:cNvSpPr>
            <a:spLocks noGrp="1"/>
          </p:cNvSpPr>
          <p:nvPr>
            <p:ph type="title"/>
          </p:nvPr>
        </p:nvSpPr>
        <p:spPr/>
        <p:txBody>
          <a:bodyPr/>
          <a:lstStyle/>
          <a:p>
            <a:r>
              <a:rPr lang="en-US" dirty="0" smtClean="0"/>
              <a:t>Customization</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1077805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ctrTitle"/>
          </p:nvPr>
        </p:nvSpPr>
        <p:spPr>
          <a:xfrm>
            <a:off x="258573" y="3068217"/>
            <a:ext cx="40944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200" dirty="0" smtClean="0"/>
              <a:t>Liaisons</a:t>
            </a:r>
            <a:endParaRPr sz="3200" dirty="0"/>
          </a:p>
        </p:txBody>
      </p:sp>
      <p:sp>
        <p:nvSpPr>
          <p:cNvPr id="223" name="Shape 2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1132897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81178" y="227037"/>
            <a:ext cx="5492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smtClean="0"/>
              <a:t>Defining the Liaison Role</a:t>
            </a:r>
            <a:endParaRPr lang="en-US" dirty="0"/>
          </a:p>
        </p:txBody>
      </p:sp>
      <p:sp>
        <p:nvSpPr>
          <p:cNvPr id="237" name="Shape 237"/>
          <p:cNvSpPr txBox="1">
            <a:spLocks noGrp="1"/>
          </p:cNvSpPr>
          <p:nvPr>
            <p:ph type="body" idx="1"/>
          </p:nvPr>
        </p:nvSpPr>
        <p:spPr>
          <a:xfrm>
            <a:off x="594292" y="1357205"/>
            <a:ext cx="3615102" cy="3334474"/>
          </a:xfrm>
          <a:prstGeom prst="rect">
            <a:avLst/>
          </a:prstGeom>
        </p:spPr>
        <p:txBody>
          <a:bodyPr spcFirstLastPara="1" wrap="square" lIns="91425" tIns="91425" rIns="91425" bIns="91425" anchor="t" anchorCtr="0">
            <a:noAutofit/>
          </a:bodyPr>
          <a:lstStyle/>
          <a:p>
            <a:pPr lvl="0" rtl="0">
              <a:spcBef>
                <a:spcPts val="0"/>
              </a:spcBef>
              <a:spcAft>
                <a:spcPts val="0"/>
              </a:spcAft>
              <a:buSzPts val="2400"/>
            </a:pPr>
            <a:r>
              <a:rPr lang="en-US" sz="2800" i="1" dirty="0" smtClean="0"/>
              <a:t>A person who establishes and maintains communication for mutual understanding and cooperation</a:t>
            </a:r>
            <a:r>
              <a:rPr lang="en-US" sz="2800" dirty="0" smtClean="0"/>
              <a:t>. </a:t>
            </a:r>
            <a:r>
              <a:rPr lang="en-US" dirty="0" smtClean="0"/>
              <a:t>merriam-webster.com</a:t>
            </a:r>
            <a:endParaRPr dirty="0"/>
          </a:p>
        </p:txBody>
      </p:sp>
      <p:sp>
        <p:nvSpPr>
          <p:cNvPr id="238" name="Shape 23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19</a:t>
            </a:fld>
            <a:endParaRPr/>
          </a:p>
        </p:txBody>
      </p:sp>
      <p:pic>
        <p:nvPicPr>
          <p:cNvPr id="1026" name="Picture 2" descr="Image result for lia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552" y="1637288"/>
            <a:ext cx="3434976" cy="22899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73853" y="1217747"/>
            <a:ext cx="8239784" cy="3145500"/>
          </a:xfrm>
        </p:spPr>
        <p:txBody>
          <a:bodyPr/>
          <a:lstStyle/>
          <a:p>
            <a:pPr marL="533400" indent="-457200">
              <a:buClr>
                <a:srgbClr val="25347A"/>
              </a:buClr>
              <a:buFont typeface="+mj-lt"/>
              <a:buAutoNum type="arabicPeriod"/>
            </a:pPr>
            <a:r>
              <a:rPr lang="en-US" dirty="0" smtClean="0"/>
              <a:t>Define roles of ambassador, peer and liaison</a:t>
            </a:r>
          </a:p>
          <a:p>
            <a:pPr marL="533400" indent="-457200">
              <a:buClr>
                <a:srgbClr val="25347A"/>
              </a:buClr>
              <a:buFont typeface="+mj-lt"/>
              <a:buAutoNum type="arabicPeriod"/>
            </a:pPr>
            <a:r>
              <a:rPr lang="en-US" dirty="0" smtClean="0"/>
              <a:t>Discuss strategic marketing initiatives </a:t>
            </a:r>
            <a:r>
              <a:rPr lang="en-US" dirty="0" smtClean="0"/>
              <a:t>progress – Susan </a:t>
            </a:r>
            <a:endParaRPr lang="en-US" dirty="0" smtClean="0"/>
          </a:p>
          <a:p>
            <a:pPr marL="533400" indent="-457200">
              <a:buClr>
                <a:srgbClr val="25347A"/>
              </a:buClr>
              <a:buFont typeface="+mj-lt"/>
              <a:buAutoNum type="arabicPeriod"/>
            </a:pPr>
            <a:r>
              <a:rPr lang="en-US" dirty="0" smtClean="0"/>
              <a:t>Develop consistent language using key messages</a:t>
            </a:r>
          </a:p>
          <a:p>
            <a:pPr marL="533400" indent="-457200">
              <a:buClr>
                <a:srgbClr val="25347A"/>
              </a:buClr>
              <a:buFont typeface="+mj-lt"/>
              <a:buAutoNum type="arabicPeriod"/>
            </a:pPr>
            <a:r>
              <a:rPr lang="en-US" dirty="0" smtClean="0"/>
              <a:t>Provide introduction to collateral materials created specifically to support outreach activities</a:t>
            </a:r>
          </a:p>
          <a:p>
            <a:pPr marL="533400" indent="-457200">
              <a:buClr>
                <a:srgbClr val="25347A"/>
              </a:buClr>
              <a:buFont typeface="+mj-lt"/>
              <a:buAutoNum type="arabicPeriod"/>
            </a:pPr>
            <a:r>
              <a:rPr lang="en-US" dirty="0" smtClean="0"/>
              <a:t>Discuss other means to expand ACCE brand and accreditation value</a:t>
            </a:r>
          </a:p>
          <a:p>
            <a:pPr marL="533400" indent="-457200">
              <a:buClr>
                <a:srgbClr val="25347A"/>
              </a:buClr>
              <a:buFont typeface="+mj-lt"/>
              <a:buAutoNum type="arabicPeriod"/>
            </a:pPr>
            <a:endParaRPr lang="en-US" dirty="0"/>
          </a:p>
        </p:txBody>
      </p:sp>
      <p:sp>
        <p:nvSpPr>
          <p:cNvPr id="5" name="Title 4"/>
          <p:cNvSpPr>
            <a:spLocks noGrp="1"/>
          </p:cNvSpPr>
          <p:nvPr>
            <p:ph type="title"/>
          </p:nvPr>
        </p:nvSpPr>
        <p:spPr/>
        <p:txBody>
          <a:bodyPr/>
          <a:lstStyle/>
          <a:p>
            <a:r>
              <a:rPr lang="en-US" dirty="0" smtClean="0"/>
              <a:t>Purpose for Training</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a:t>
            </a:fld>
            <a:endParaRPr lang="en"/>
          </a:p>
        </p:txBody>
      </p:sp>
      <p:pic>
        <p:nvPicPr>
          <p:cNvPr id="2050" name="Picture 2" descr="Image result for lia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5690" y="3034127"/>
            <a:ext cx="1329120" cy="132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769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33400" indent="-457200">
              <a:buClr>
                <a:srgbClr val="25347A"/>
              </a:buClr>
              <a:buFont typeface="+mj-lt"/>
              <a:buAutoNum type="arabicPeriod"/>
            </a:pPr>
            <a:r>
              <a:rPr lang="en-US" dirty="0" smtClean="0"/>
              <a:t>Promote accredited programs</a:t>
            </a:r>
          </a:p>
          <a:p>
            <a:pPr marL="533400" indent="-457200">
              <a:buClr>
                <a:srgbClr val="25347A"/>
              </a:buClr>
              <a:buFont typeface="+mj-lt"/>
              <a:buAutoNum type="arabicPeriod"/>
            </a:pPr>
            <a:r>
              <a:rPr lang="en-US" dirty="0" smtClean="0"/>
              <a:t>Promote ACCE through social media, digital news, social networking</a:t>
            </a:r>
          </a:p>
          <a:p>
            <a:pPr marL="533400" indent="-457200">
              <a:buClr>
                <a:srgbClr val="25347A"/>
              </a:buClr>
              <a:buFont typeface="+mj-lt"/>
              <a:buAutoNum type="arabicPeriod"/>
            </a:pPr>
            <a:r>
              <a:rPr lang="en-US" dirty="0" smtClean="0"/>
              <a:t>Provide content for consistent, frequent newsletters and ACCE outreach programs</a:t>
            </a:r>
          </a:p>
          <a:p>
            <a:pPr marL="533400" indent="-457200">
              <a:buClr>
                <a:srgbClr val="25347A"/>
              </a:buClr>
              <a:buFont typeface="+mj-lt"/>
              <a:buAutoNum type="arabicPeriod"/>
            </a:pPr>
            <a:r>
              <a:rPr lang="en-US" dirty="0" smtClean="0"/>
              <a:t>Support staff by providing timely, relevant, newsworthy and graphically appealing content or ideas</a:t>
            </a:r>
            <a:endParaRPr lang="en-US" dirty="0"/>
          </a:p>
        </p:txBody>
      </p:sp>
      <p:sp>
        <p:nvSpPr>
          <p:cNvPr id="3" name="Title 2"/>
          <p:cNvSpPr>
            <a:spLocks noGrp="1"/>
          </p:cNvSpPr>
          <p:nvPr>
            <p:ph type="title"/>
          </p:nvPr>
        </p:nvSpPr>
        <p:spPr/>
        <p:txBody>
          <a:bodyPr/>
          <a:lstStyle/>
          <a:p>
            <a:r>
              <a:rPr lang="en-US" dirty="0" smtClean="0"/>
              <a:t>Liaison Objectives</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3303973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89619" y="1150882"/>
            <a:ext cx="8365650" cy="3673365"/>
          </a:xfrm>
        </p:spPr>
        <p:txBody>
          <a:bodyPr/>
          <a:lstStyle/>
          <a:p>
            <a:r>
              <a:rPr lang="en-US" dirty="0" smtClean="0"/>
              <a:t>Among the ACCE strategic marketing initiatives goals is to create a more robust communication program.</a:t>
            </a:r>
          </a:p>
          <a:p>
            <a:r>
              <a:rPr lang="en-US" dirty="0" smtClean="0"/>
              <a:t>“Liaisons” become field reporters:</a:t>
            </a:r>
          </a:p>
          <a:p>
            <a:pPr marL="419100" indent="-342900">
              <a:buClr>
                <a:srgbClr val="25347A"/>
              </a:buClr>
              <a:buSzPct val="90000"/>
              <a:buFont typeface="Wingdings" panose="05000000000000000000" pitchFamily="2" charset="2"/>
              <a:buChar char="Ø"/>
            </a:pPr>
            <a:r>
              <a:rPr lang="en-US" dirty="0" smtClean="0"/>
              <a:t>Photography or video from competitions, IAB meetings, conferences site visits, labs so on and so forth’</a:t>
            </a:r>
          </a:p>
          <a:p>
            <a:pPr marL="419100" indent="-342900">
              <a:buClr>
                <a:srgbClr val="25347A"/>
              </a:buClr>
              <a:buSzPct val="90000"/>
              <a:buFont typeface="Wingdings" panose="05000000000000000000" pitchFamily="2" charset="2"/>
              <a:buChar char="Ø"/>
            </a:pPr>
            <a:r>
              <a:rPr lang="en-US" dirty="0" smtClean="0"/>
              <a:t>Informal press releases from programs ie published papers, faculty news, student news;</a:t>
            </a:r>
          </a:p>
          <a:p>
            <a:pPr marL="419100" indent="-342900">
              <a:buClr>
                <a:srgbClr val="25347A"/>
              </a:buClr>
              <a:buSzPct val="90000"/>
              <a:buFont typeface="Wingdings" panose="05000000000000000000" pitchFamily="2" charset="2"/>
              <a:buChar char="Ø"/>
            </a:pPr>
            <a:r>
              <a:rPr lang="en-US" dirty="0" smtClean="0"/>
              <a:t>Industry information from associations or IAB members; and</a:t>
            </a:r>
          </a:p>
          <a:p>
            <a:pPr marL="419100" indent="-342900">
              <a:buClr>
                <a:srgbClr val="25347A"/>
              </a:buClr>
              <a:buSzPct val="90000"/>
              <a:buFont typeface="Wingdings" panose="05000000000000000000" pitchFamily="2" charset="2"/>
              <a:buChar char="Ø"/>
            </a:pPr>
            <a:r>
              <a:rPr lang="en-US" dirty="0" smtClean="0"/>
              <a:t>Quotes/testimonials</a:t>
            </a:r>
            <a:endParaRPr lang="en-US" dirty="0"/>
          </a:p>
        </p:txBody>
      </p:sp>
      <p:sp>
        <p:nvSpPr>
          <p:cNvPr id="3" name="Title 2"/>
          <p:cNvSpPr>
            <a:spLocks noGrp="1"/>
          </p:cNvSpPr>
          <p:nvPr>
            <p:ph type="title"/>
          </p:nvPr>
        </p:nvSpPr>
        <p:spPr/>
        <p:txBody>
          <a:bodyPr/>
          <a:lstStyle/>
          <a:p>
            <a:r>
              <a:rPr lang="en-US" dirty="0" smtClean="0"/>
              <a:t>Understanding the Need</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583313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22</a:t>
            </a:fld>
            <a:endParaRPr lang="en"/>
          </a:p>
        </p:txBody>
      </p:sp>
      <p:sp>
        <p:nvSpPr>
          <p:cNvPr id="3" name="Title 2"/>
          <p:cNvSpPr>
            <a:spLocks noGrp="1"/>
          </p:cNvSpPr>
          <p:nvPr>
            <p:ph type="title"/>
          </p:nvPr>
        </p:nvSpPr>
        <p:spPr>
          <a:xfrm>
            <a:off x="261217" y="863807"/>
            <a:ext cx="6699182" cy="910401"/>
          </a:xfrm>
        </p:spPr>
        <p:txBody>
          <a:bodyPr/>
          <a:lstStyle/>
          <a:p>
            <a:r>
              <a:rPr lang="en-US" dirty="0" smtClean="0"/>
              <a:t>Understanding the complexity of a communication matrix</a:t>
            </a:r>
            <a:endParaRPr lang="en-US" dirty="0"/>
          </a:p>
        </p:txBody>
      </p:sp>
    </p:spTree>
    <p:extLst>
      <p:ext uri="{BB962C8B-B14F-4D97-AF65-F5344CB8AC3E}">
        <p14:creationId xmlns:p14="http://schemas.microsoft.com/office/powerpoint/2010/main" val="2740798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23</a:t>
            </a:fld>
            <a:endParaRPr lang="en"/>
          </a:p>
        </p:txBody>
      </p:sp>
      <p:pic>
        <p:nvPicPr>
          <p:cNvPr id="8" name="Picture 7"/>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783069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What would you like to know about ACCE member and accredited programs’ activity?</a:t>
            </a:r>
          </a:p>
          <a:p>
            <a:pPr marL="419100" indent="-342900">
              <a:buFont typeface="Arial" panose="020B0604020202020204" pitchFamily="34" charset="0"/>
              <a:buChar char="•"/>
            </a:pPr>
            <a:r>
              <a:rPr lang="en-US" dirty="0" smtClean="0"/>
              <a:t>In what format?</a:t>
            </a:r>
          </a:p>
          <a:p>
            <a:pPr marL="419100" indent="-342900">
              <a:buFont typeface="Arial" panose="020B0604020202020204" pitchFamily="34" charset="0"/>
              <a:buChar char="•"/>
            </a:pPr>
            <a:r>
              <a:rPr lang="en-US" dirty="0" smtClean="0"/>
              <a:t>How frequently?</a:t>
            </a:r>
          </a:p>
          <a:p>
            <a:pPr marL="419100" indent="-342900">
              <a:buFont typeface="Arial" panose="020B0604020202020204" pitchFamily="34" charset="0"/>
              <a:buChar char="•"/>
            </a:pPr>
            <a:r>
              <a:rPr lang="en-US" dirty="0" smtClean="0"/>
              <a:t>How can ACCE grow its social media presence?</a:t>
            </a:r>
          </a:p>
          <a:p>
            <a:pPr marL="419100" indent="-342900">
              <a:buFont typeface="Arial" panose="020B0604020202020204" pitchFamily="34" charset="0"/>
              <a:buChar char="•"/>
            </a:pPr>
            <a:r>
              <a:rPr lang="en-US" dirty="0" smtClean="0"/>
              <a:t>How will additional communication positively impact your roles as ambassador, peer or liaison?</a:t>
            </a:r>
          </a:p>
        </p:txBody>
      </p:sp>
      <p:sp>
        <p:nvSpPr>
          <p:cNvPr id="3" name="Title 2"/>
          <p:cNvSpPr>
            <a:spLocks noGrp="1"/>
          </p:cNvSpPr>
          <p:nvPr>
            <p:ph type="title"/>
          </p:nvPr>
        </p:nvSpPr>
        <p:spPr/>
        <p:txBody>
          <a:bodyPr/>
          <a:lstStyle/>
          <a:p>
            <a:r>
              <a:rPr lang="en-US" dirty="0" smtClean="0"/>
              <a:t>ACCE Activity</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3976783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1277" y="3060334"/>
            <a:ext cx="4094400" cy="1159800"/>
          </a:xfrm>
        </p:spPr>
        <p:txBody>
          <a:bodyPr/>
          <a:lstStyle/>
          <a:p>
            <a:r>
              <a:rPr lang="en-US" dirty="0" smtClean="0"/>
              <a:t>Consent of Use</a:t>
            </a:r>
            <a:endParaRPr lang="en-US"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1655366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742" y="3315092"/>
            <a:ext cx="4947578" cy="1159800"/>
          </a:xfrm>
        </p:spPr>
        <p:txBody>
          <a:bodyPr/>
          <a:lstStyle/>
          <a:p>
            <a:r>
              <a:rPr lang="en-US" dirty="0" smtClean="0"/>
              <a:t>Thank you for your attention. Are there any Questions in the Room.</a:t>
            </a:r>
            <a:endParaRPr lang="en-US"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9385599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87"/>
        <p:cNvGrpSpPr/>
        <p:nvPr/>
      </p:nvGrpSpPr>
      <p:grpSpPr>
        <a:xfrm>
          <a:off x="0" y="0"/>
          <a:ext cx="0" cy="0"/>
          <a:chOff x="0" y="0"/>
          <a:chExt cx="0" cy="0"/>
        </a:xfrm>
      </p:grpSpPr>
      <p:sp>
        <p:nvSpPr>
          <p:cNvPr id="991" name="Shape 99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27</a:t>
            </a:fld>
            <a:endParaRPr/>
          </a:p>
        </p:txBody>
      </p:sp>
      <p:pic>
        <p:nvPicPr>
          <p:cNvPr id="4098" name="Picture 2" descr="Image result for commun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43" y="911090"/>
            <a:ext cx="5118499" cy="37254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28</a:t>
            </a:fld>
            <a:endParaRPr/>
          </a:p>
        </p:txBody>
      </p:sp>
      <p:graphicFrame>
        <p:nvGraphicFramePr>
          <p:cNvPr id="2" name="Table 1"/>
          <p:cNvGraphicFramePr>
            <a:graphicFrameLocks noGrp="1"/>
          </p:cNvGraphicFramePr>
          <p:nvPr>
            <p:extLst>
              <p:ext uri="{D42A27DB-BD31-4B8C-83A1-F6EECF244321}">
                <p14:modId xmlns:p14="http://schemas.microsoft.com/office/powerpoint/2010/main" val="553560219"/>
              </p:ext>
            </p:extLst>
          </p:nvPr>
        </p:nvGraphicFramePr>
        <p:xfrm>
          <a:off x="1132490" y="1335905"/>
          <a:ext cx="6879020" cy="2668535"/>
        </p:xfrm>
        <a:graphic>
          <a:graphicData uri="http://schemas.openxmlformats.org/drawingml/2006/table">
            <a:tbl>
              <a:tblPr firstRow="1" bandRow="1">
                <a:tableStyleId>{6E2827CB-4437-4D00-B6F5-23E5D66BCBE1}</a:tableStyleId>
              </a:tblPr>
              <a:tblGrid>
                <a:gridCol w="3439510">
                  <a:extLst>
                    <a:ext uri="{9D8B030D-6E8A-4147-A177-3AD203B41FA5}">
                      <a16:colId xmlns:a16="http://schemas.microsoft.com/office/drawing/2014/main" val="2648467297"/>
                    </a:ext>
                  </a:extLst>
                </a:gridCol>
                <a:gridCol w="3439510">
                  <a:extLst>
                    <a:ext uri="{9D8B030D-6E8A-4147-A177-3AD203B41FA5}">
                      <a16:colId xmlns:a16="http://schemas.microsoft.com/office/drawing/2014/main" val="1559132065"/>
                    </a:ext>
                  </a:extLst>
                </a:gridCol>
              </a:tblGrid>
              <a:tr h="533707">
                <a:tc>
                  <a:txBody>
                    <a:bodyPr/>
                    <a:lstStyle/>
                    <a:p>
                      <a:endParaRPr lang="en-US" dirty="0"/>
                    </a:p>
                  </a:txBody>
                  <a:tcPr/>
                </a:tc>
                <a:tc>
                  <a:txBody>
                    <a:bodyPr/>
                    <a:lstStyle/>
                    <a:p>
                      <a:endParaRPr lang="en-US"/>
                    </a:p>
                  </a:txBody>
                  <a:tcPr/>
                </a:tc>
                <a:extLst>
                  <a:ext uri="{0D108BD9-81ED-4DB2-BD59-A6C34878D82A}">
                    <a16:rowId xmlns:a16="http://schemas.microsoft.com/office/drawing/2014/main" val="14420484"/>
                  </a:ext>
                </a:extLst>
              </a:tr>
              <a:tr h="533707">
                <a:tc>
                  <a:txBody>
                    <a:bodyPr/>
                    <a:lstStyle/>
                    <a:p>
                      <a:endParaRPr lang="en-US"/>
                    </a:p>
                  </a:txBody>
                  <a:tcPr/>
                </a:tc>
                <a:tc>
                  <a:txBody>
                    <a:bodyPr/>
                    <a:lstStyle/>
                    <a:p>
                      <a:endParaRPr lang="en-US"/>
                    </a:p>
                  </a:txBody>
                  <a:tcPr/>
                </a:tc>
                <a:extLst>
                  <a:ext uri="{0D108BD9-81ED-4DB2-BD59-A6C34878D82A}">
                    <a16:rowId xmlns:a16="http://schemas.microsoft.com/office/drawing/2014/main" val="4077038866"/>
                  </a:ext>
                </a:extLst>
              </a:tr>
              <a:tr h="533707">
                <a:tc>
                  <a:txBody>
                    <a:bodyPr/>
                    <a:lstStyle/>
                    <a:p>
                      <a:endParaRPr lang="en-US"/>
                    </a:p>
                  </a:txBody>
                  <a:tcPr/>
                </a:tc>
                <a:tc>
                  <a:txBody>
                    <a:bodyPr/>
                    <a:lstStyle/>
                    <a:p>
                      <a:endParaRPr lang="en-US"/>
                    </a:p>
                  </a:txBody>
                  <a:tcPr/>
                </a:tc>
                <a:extLst>
                  <a:ext uri="{0D108BD9-81ED-4DB2-BD59-A6C34878D82A}">
                    <a16:rowId xmlns:a16="http://schemas.microsoft.com/office/drawing/2014/main" val="2170009971"/>
                  </a:ext>
                </a:extLst>
              </a:tr>
              <a:tr h="533707">
                <a:tc>
                  <a:txBody>
                    <a:bodyPr/>
                    <a:lstStyle/>
                    <a:p>
                      <a:endParaRPr lang="en-US"/>
                    </a:p>
                  </a:txBody>
                  <a:tcPr/>
                </a:tc>
                <a:tc>
                  <a:txBody>
                    <a:bodyPr/>
                    <a:lstStyle/>
                    <a:p>
                      <a:endParaRPr lang="en-US"/>
                    </a:p>
                  </a:txBody>
                  <a:tcPr/>
                </a:tc>
                <a:extLst>
                  <a:ext uri="{0D108BD9-81ED-4DB2-BD59-A6C34878D82A}">
                    <a16:rowId xmlns:a16="http://schemas.microsoft.com/office/drawing/2014/main" val="2632629682"/>
                  </a:ext>
                </a:extLst>
              </a:tr>
              <a:tr h="533707">
                <a:tc>
                  <a:txBody>
                    <a:bodyPr/>
                    <a:lstStyle/>
                    <a:p>
                      <a:endParaRPr lang="en-US"/>
                    </a:p>
                  </a:txBody>
                  <a:tcPr/>
                </a:tc>
                <a:tc>
                  <a:txBody>
                    <a:bodyPr/>
                    <a:lstStyle/>
                    <a:p>
                      <a:endParaRPr lang="en-US" dirty="0"/>
                    </a:p>
                  </a:txBody>
                  <a:tcPr/>
                </a:tc>
                <a:extLst>
                  <a:ext uri="{0D108BD9-81ED-4DB2-BD59-A6C34878D82A}">
                    <a16:rowId xmlns:a16="http://schemas.microsoft.com/office/drawing/2014/main" val="3072033165"/>
                  </a:ext>
                </a:extLst>
              </a:tr>
            </a:tbl>
          </a:graphicData>
        </a:graphic>
      </p:graphicFrame>
      <p:sp>
        <p:nvSpPr>
          <p:cNvPr id="3" name="TextBox 2"/>
          <p:cNvSpPr txBox="1"/>
          <p:nvPr/>
        </p:nvSpPr>
        <p:spPr>
          <a:xfrm>
            <a:off x="1069428" y="874240"/>
            <a:ext cx="1870841" cy="461665"/>
          </a:xfrm>
          <a:prstGeom prst="rect">
            <a:avLst/>
          </a:prstGeom>
          <a:noFill/>
        </p:spPr>
        <p:txBody>
          <a:bodyPr wrap="square" rtlCol="0">
            <a:spAutoFit/>
          </a:bodyPr>
          <a:lstStyle/>
          <a:p>
            <a:r>
              <a:rPr lang="en-US" sz="2400" dirty="0" smtClean="0">
                <a:solidFill>
                  <a:srgbClr val="25347A"/>
                </a:solidFill>
                <a:latin typeface="Calibri" panose="020F0502020204030204" pitchFamily="34" charset="0"/>
                <a:cs typeface="Calibri" panose="020F0502020204030204" pitchFamily="34" charset="0"/>
              </a:rPr>
              <a:t>Five Contacts</a:t>
            </a:r>
            <a:endParaRPr lang="en-US" sz="2400" dirty="0">
              <a:solidFill>
                <a:srgbClr val="25347A"/>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29</a:t>
            </a:fld>
            <a:endParaRPr/>
          </a:p>
        </p:txBody>
      </p:sp>
      <p:graphicFrame>
        <p:nvGraphicFramePr>
          <p:cNvPr id="2" name="Table 1"/>
          <p:cNvGraphicFramePr>
            <a:graphicFrameLocks noGrp="1"/>
          </p:cNvGraphicFramePr>
          <p:nvPr/>
        </p:nvGraphicFramePr>
        <p:xfrm>
          <a:off x="1132490" y="1335905"/>
          <a:ext cx="6879020" cy="2668535"/>
        </p:xfrm>
        <a:graphic>
          <a:graphicData uri="http://schemas.openxmlformats.org/drawingml/2006/table">
            <a:tbl>
              <a:tblPr firstRow="1" bandRow="1">
                <a:tableStyleId>{6E2827CB-4437-4D00-B6F5-23E5D66BCBE1}</a:tableStyleId>
              </a:tblPr>
              <a:tblGrid>
                <a:gridCol w="3439510">
                  <a:extLst>
                    <a:ext uri="{9D8B030D-6E8A-4147-A177-3AD203B41FA5}">
                      <a16:colId xmlns:a16="http://schemas.microsoft.com/office/drawing/2014/main" val="2648467297"/>
                    </a:ext>
                  </a:extLst>
                </a:gridCol>
                <a:gridCol w="3439510">
                  <a:extLst>
                    <a:ext uri="{9D8B030D-6E8A-4147-A177-3AD203B41FA5}">
                      <a16:colId xmlns:a16="http://schemas.microsoft.com/office/drawing/2014/main" val="1559132065"/>
                    </a:ext>
                  </a:extLst>
                </a:gridCol>
              </a:tblGrid>
              <a:tr h="533707">
                <a:tc>
                  <a:txBody>
                    <a:bodyPr/>
                    <a:lstStyle/>
                    <a:p>
                      <a:endParaRPr lang="en-US" dirty="0"/>
                    </a:p>
                  </a:txBody>
                  <a:tcPr/>
                </a:tc>
                <a:tc>
                  <a:txBody>
                    <a:bodyPr/>
                    <a:lstStyle/>
                    <a:p>
                      <a:endParaRPr lang="en-US"/>
                    </a:p>
                  </a:txBody>
                  <a:tcPr/>
                </a:tc>
                <a:extLst>
                  <a:ext uri="{0D108BD9-81ED-4DB2-BD59-A6C34878D82A}">
                    <a16:rowId xmlns:a16="http://schemas.microsoft.com/office/drawing/2014/main" val="14420484"/>
                  </a:ext>
                </a:extLst>
              </a:tr>
              <a:tr h="533707">
                <a:tc>
                  <a:txBody>
                    <a:bodyPr/>
                    <a:lstStyle/>
                    <a:p>
                      <a:endParaRPr lang="en-US"/>
                    </a:p>
                  </a:txBody>
                  <a:tcPr/>
                </a:tc>
                <a:tc>
                  <a:txBody>
                    <a:bodyPr/>
                    <a:lstStyle/>
                    <a:p>
                      <a:endParaRPr lang="en-US"/>
                    </a:p>
                  </a:txBody>
                  <a:tcPr/>
                </a:tc>
                <a:extLst>
                  <a:ext uri="{0D108BD9-81ED-4DB2-BD59-A6C34878D82A}">
                    <a16:rowId xmlns:a16="http://schemas.microsoft.com/office/drawing/2014/main" val="4077038866"/>
                  </a:ext>
                </a:extLst>
              </a:tr>
              <a:tr h="533707">
                <a:tc>
                  <a:txBody>
                    <a:bodyPr/>
                    <a:lstStyle/>
                    <a:p>
                      <a:endParaRPr lang="en-US"/>
                    </a:p>
                  </a:txBody>
                  <a:tcPr/>
                </a:tc>
                <a:tc>
                  <a:txBody>
                    <a:bodyPr/>
                    <a:lstStyle/>
                    <a:p>
                      <a:endParaRPr lang="en-US"/>
                    </a:p>
                  </a:txBody>
                  <a:tcPr/>
                </a:tc>
                <a:extLst>
                  <a:ext uri="{0D108BD9-81ED-4DB2-BD59-A6C34878D82A}">
                    <a16:rowId xmlns:a16="http://schemas.microsoft.com/office/drawing/2014/main" val="2170009971"/>
                  </a:ext>
                </a:extLst>
              </a:tr>
              <a:tr h="533707">
                <a:tc>
                  <a:txBody>
                    <a:bodyPr/>
                    <a:lstStyle/>
                    <a:p>
                      <a:endParaRPr lang="en-US"/>
                    </a:p>
                  </a:txBody>
                  <a:tcPr/>
                </a:tc>
                <a:tc>
                  <a:txBody>
                    <a:bodyPr/>
                    <a:lstStyle/>
                    <a:p>
                      <a:endParaRPr lang="en-US"/>
                    </a:p>
                  </a:txBody>
                  <a:tcPr/>
                </a:tc>
                <a:extLst>
                  <a:ext uri="{0D108BD9-81ED-4DB2-BD59-A6C34878D82A}">
                    <a16:rowId xmlns:a16="http://schemas.microsoft.com/office/drawing/2014/main" val="2632629682"/>
                  </a:ext>
                </a:extLst>
              </a:tr>
              <a:tr h="533707">
                <a:tc>
                  <a:txBody>
                    <a:bodyPr/>
                    <a:lstStyle/>
                    <a:p>
                      <a:endParaRPr lang="en-US"/>
                    </a:p>
                  </a:txBody>
                  <a:tcPr/>
                </a:tc>
                <a:tc>
                  <a:txBody>
                    <a:bodyPr/>
                    <a:lstStyle/>
                    <a:p>
                      <a:endParaRPr lang="en-US" dirty="0"/>
                    </a:p>
                  </a:txBody>
                  <a:tcPr/>
                </a:tc>
                <a:extLst>
                  <a:ext uri="{0D108BD9-81ED-4DB2-BD59-A6C34878D82A}">
                    <a16:rowId xmlns:a16="http://schemas.microsoft.com/office/drawing/2014/main" val="3072033165"/>
                  </a:ext>
                </a:extLst>
              </a:tr>
            </a:tbl>
          </a:graphicData>
        </a:graphic>
      </p:graphicFrame>
      <p:sp>
        <p:nvSpPr>
          <p:cNvPr id="4" name="TextBox 3"/>
          <p:cNvSpPr txBox="1"/>
          <p:nvPr/>
        </p:nvSpPr>
        <p:spPr>
          <a:xfrm>
            <a:off x="1069427" y="874240"/>
            <a:ext cx="6316718" cy="461665"/>
          </a:xfrm>
          <a:prstGeom prst="rect">
            <a:avLst/>
          </a:prstGeom>
          <a:noFill/>
        </p:spPr>
        <p:txBody>
          <a:bodyPr wrap="square" rtlCol="0">
            <a:spAutoFit/>
          </a:bodyPr>
          <a:lstStyle/>
          <a:p>
            <a:r>
              <a:rPr lang="en-US" sz="2400" dirty="0" smtClean="0">
                <a:solidFill>
                  <a:srgbClr val="25347A"/>
                </a:solidFill>
                <a:latin typeface="Calibri" panose="020F0502020204030204" pitchFamily="34" charset="0"/>
                <a:cs typeface="Calibri" panose="020F0502020204030204" pitchFamily="34" charset="0"/>
              </a:rPr>
              <a:t>Five Opportunities to Promote ACCE &amp; Why</a:t>
            </a:r>
            <a:endParaRPr lang="en-US" sz="2400" dirty="0">
              <a:solidFill>
                <a:srgbClr val="25347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023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73808" y="1219574"/>
            <a:ext cx="4009480" cy="3732525"/>
          </a:xfrm>
        </p:spPr>
        <p:txBody>
          <a:bodyPr/>
          <a:lstStyle/>
          <a:p>
            <a:pPr marL="558800" indent="-457200">
              <a:spcBef>
                <a:spcPts val="300"/>
              </a:spcBef>
              <a:buClr>
                <a:srgbClr val="25347A"/>
              </a:buClr>
              <a:buFont typeface="+mj-lt"/>
              <a:buAutoNum type="arabicPeriod"/>
            </a:pPr>
            <a:r>
              <a:rPr lang="en-US" dirty="0" smtClean="0"/>
              <a:t>Jump drives</a:t>
            </a:r>
          </a:p>
          <a:p>
            <a:pPr marL="558800" indent="-457200">
              <a:spcBef>
                <a:spcPts val="300"/>
              </a:spcBef>
              <a:buClr>
                <a:srgbClr val="25347A"/>
              </a:buClr>
              <a:buFont typeface="+mj-lt"/>
              <a:buAutoNum type="arabicPeriod"/>
            </a:pPr>
            <a:r>
              <a:rPr lang="en-US" dirty="0" smtClean="0"/>
              <a:t>Thank you notes</a:t>
            </a:r>
          </a:p>
          <a:p>
            <a:pPr marL="558800" indent="-457200">
              <a:spcBef>
                <a:spcPts val="300"/>
              </a:spcBef>
              <a:buClr>
                <a:srgbClr val="25347A"/>
              </a:buClr>
              <a:buFont typeface="+mj-lt"/>
              <a:buAutoNum type="arabicPeriod"/>
            </a:pPr>
            <a:r>
              <a:rPr lang="en-US" dirty="0" smtClean="0"/>
              <a:t>Contact cards</a:t>
            </a:r>
          </a:p>
          <a:p>
            <a:pPr marL="558800" indent="-457200">
              <a:spcBef>
                <a:spcPts val="300"/>
              </a:spcBef>
              <a:buClr>
                <a:srgbClr val="25347A"/>
              </a:buClr>
              <a:buFont typeface="+mj-lt"/>
              <a:buAutoNum type="arabicPeriod"/>
            </a:pPr>
            <a:r>
              <a:rPr lang="en-US" dirty="0" smtClean="0"/>
              <a:t>Brand/style guide</a:t>
            </a:r>
          </a:p>
          <a:p>
            <a:pPr marL="558800" indent="-457200">
              <a:spcBef>
                <a:spcPts val="300"/>
              </a:spcBef>
              <a:buClr>
                <a:srgbClr val="25347A"/>
              </a:buClr>
              <a:buFont typeface="+mj-lt"/>
              <a:buAutoNum type="arabicPeriod"/>
            </a:pPr>
            <a:r>
              <a:rPr lang="en-US" dirty="0" smtClean="0"/>
              <a:t>Blank </a:t>
            </a:r>
            <a:r>
              <a:rPr lang="en-US" dirty="0"/>
              <a:t>PPT templates</a:t>
            </a:r>
          </a:p>
          <a:p>
            <a:pPr marL="558800" indent="-457200">
              <a:spcBef>
                <a:spcPts val="300"/>
              </a:spcBef>
              <a:buClr>
                <a:srgbClr val="25347A"/>
              </a:buClr>
              <a:buFont typeface="+mj-lt"/>
              <a:buAutoNum type="arabicPeriod"/>
            </a:pPr>
            <a:r>
              <a:rPr lang="en-US" dirty="0" smtClean="0"/>
              <a:t>Key messages tool</a:t>
            </a:r>
          </a:p>
          <a:p>
            <a:pPr marL="558800" indent="-457200">
              <a:spcBef>
                <a:spcPts val="300"/>
              </a:spcBef>
              <a:buClr>
                <a:srgbClr val="25347A"/>
              </a:buClr>
              <a:buFont typeface="+mj-lt"/>
              <a:buAutoNum type="arabicPeriod"/>
            </a:pPr>
            <a:r>
              <a:rPr lang="en-US" dirty="0" smtClean="0"/>
              <a:t>Training slides</a:t>
            </a:r>
          </a:p>
          <a:p>
            <a:pPr marL="558800" indent="-457200">
              <a:spcBef>
                <a:spcPts val="300"/>
              </a:spcBef>
              <a:buClr>
                <a:srgbClr val="25347A"/>
              </a:buClr>
              <a:buFont typeface="+mj-lt"/>
              <a:buAutoNum type="arabicPeriod" startAt="8"/>
            </a:pPr>
            <a:r>
              <a:rPr lang="en-US" dirty="0"/>
              <a:t>Advantages of Accreditation print collateral piece</a:t>
            </a:r>
          </a:p>
          <a:p>
            <a:pPr marL="558800" indent="-457200">
              <a:buClr>
                <a:srgbClr val="25347A"/>
              </a:buClr>
              <a:buFont typeface="+mj-lt"/>
              <a:buAutoNum type="arabicPeriod"/>
            </a:pPr>
            <a:endParaRPr lang="en-US" dirty="0" smtClean="0"/>
          </a:p>
          <a:p>
            <a:pPr marL="558800" indent="-457200">
              <a:buClr>
                <a:srgbClr val="25347A"/>
              </a:buClr>
              <a:buFont typeface="+mj-lt"/>
              <a:buAutoNum type="arabicPeriod"/>
            </a:pPr>
            <a:endParaRPr lang="en-US" dirty="0"/>
          </a:p>
        </p:txBody>
      </p:sp>
      <p:sp>
        <p:nvSpPr>
          <p:cNvPr id="7" name="Text Placeholder 6"/>
          <p:cNvSpPr>
            <a:spLocks noGrp="1"/>
          </p:cNvSpPr>
          <p:nvPr>
            <p:ph type="body" idx="2"/>
          </p:nvPr>
        </p:nvSpPr>
        <p:spPr>
          <a:xfrm>
            <a:off x="4277881" y="1159614"/>
            <a:ext cx="4574457" cy="3273855"/>
          </a:xfrm>
        </p:spPr>
        <p:txBody>
          <a:bodyPr/>
          <a:lstStyle/>
          <a:p>
            <a:pPr marL="558800" indent="-457200">
              <a:spcBef>
                <a:spcPts val="300"/>
              </a:spcBef>
              <a:buClr>
                <a:srgbClr val="25347A"/>
              </a:buClr>
              <a:buFont typeface="+mj-lt"/>
              <a:buAutoNum type="arabicPeriod" startAt="9"/>
            </a:pPr>
            <a:r>
              <a:rPr lang="en-US" dirty="0"/>
              <a:t>Advantages of Accreditation </a:t>
            </a:r>
            <a:r>
              <a:rPr lang="en-US" dirty="0" smtClean="0"/>
              <a:t>slides</a:t>
            </a:r>
            <a:endParaRPr lang="en-US" dirty="0"/>
          </a:p>
          <a:p>
            <a:pPr marL="558800" indent="-457200">
              <a:spcBef>
                <a:spcPts val="300"/>
              </a:spcBef>
              <a:buClr>
                <a:srgbClr val="25347A"/>
              </a:buClr>
              <a:buFont typeface="+mj-lt"/>
              <a:buAutoNum type="arabicPeriod" startAt="9"/>
            </a:pPr>
            <a:r>
              <a:rPr lang="en-US" dirty="0" smtClean="0"/>
              <a:t>Process/procedures collateral piece</a:t>
            </a:r>
          </a:p>
          <a:p>
            <a:pPr marL="558800" indent="-457200">
              <a:spcBef>
                <a:spcPts val="300"/>
              </a:spcBef>
              <a:buClr>
                <a:srgbClr val="25347A"/>
              </a:buClr>
              <a:buFont typeface="+mj-lt"/>
              <a:buAutoNum type="arabicPeriod" startAt="9"/>
            </a:pPr>
            <a:r>
              <a:rPr lang="en-US" dirty="0" smtClean="0"/>
              <a:t>Overview of Outcomes Based Assessment – focus on Curriculum,  academic quality improvement and outcomes sections</a:t>
            </a:r>
          </a:p>
          <a:p>
            <a:pPr marL="558800" indent="-457200">
              <a:spcBef>
                <a:spcPts val="300"/>
              </a:spcBef>
              <a:buClr>
                <a:srgbClr val="25347A"/>
              </a:buClr>
              <a:buFont typeface="+mj-lt"/>
              <a:buAutoNum type="arabicPeriod" startAt="9"/>
            </a:pPr>
            <a:r>
              <a:rPr lang="en-US" dirty="0" smtClean="0"/>
              <a:t>Overview of advantages and value of outcomes based accreditation versus process based. </a:t>
            </a:r>
          </a:p>
          <a:p>
            <a:pPr marL="558800" indent="-457200">
              <a:spcBef>
                <a:spcPts val="300"/>
              </a:spcBef>
              <a:buClr>
                <a:srgbClr val="25347A"/>
              </a:buClr>
              <a:buFont typeface="+mj-lt"/>
              <a:buAutoNum type="arabicPeriod" startAt="9"/>
            </a:pPr>
            <a:r>
              <a:rPr lang="en-US" dirty="0" smtClean="0"/>
              <a:t>National association calendar.</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a:t>
            </a:fld>
            <a:endParaRPr lang="en"/>
          </a:p>
        </p:txBody>
      </p:sp>
      <p:sp>
        <p:nvSpPr>
          <p:cNvPr id="5" name="Title 4"/>
          <p:cNvSpPr>
            <a:spLocks noGrp="1"/>
          </p:cNvSpPr>
          <p:nvPr>
            <p:ph type="title"/>
          </p:nvPr>
        </p:nvSpPr>
        <p:spPr/>
        <p:txBody>
          <a:bodyPr/>
          <a:lstStyle/>
          <a:p>
            <a:r>
              <a:rPr lang="en-US" dirty="0" smtClean="0"/>
              <a:t>Jum</a:t>
            </a:r>
            <a:r>
              <a:rPr lang="en-US" dirty="0" smtClean="0"/>
              <a:t>p Drive</a:t>
            </a:r>
            <a:r>
              <a:rPr lang="en-US" dirty="0" smtClean="0"/>
              <a:t> </a:t>
            </a:r>
            <a:r>
              <a:rPr lang="en-US" dirty="0" smtClean="0"/>
              <a:t>Contents</a:t>
            </a:r>
            <a:endParaRPr lang="en-US" dirty="0"/>
          </a:p>
        </p:txBody>
      </p:sp>
    </p:spTree>
    <p:extLst>
      <p:ext uri="{BB962C8B-B14F-4D97-AF65-F5344CB8AC3E}">
        <p14:creationId xmlns:p14="http://schemas.microsoft.com/office/powerpoint/2010/main" val="3281936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30</a:t>
            </a:fld>
            <a:endParaRPr/>
          </a:p>
        </p:txBody>
      </p:sp>
      <p:graphicFrame>
        <p:nvGraphicFramePr>
          <p:cNvPr id="2" name="Table 1"/>
          <p:cNvGraphicFramePr>
            <a:graphicFrameLocks noGrp="1"/>
          </p:cNvGraphicFramePr>
          <p:nvPr/>
        </p:nvGraphicFramePr>
        <p:xfrm>
          <a:off x="1132490" y="1335905"/>
          <a:ext cx="6879020" cy="2668535"/>
        </p:xfrm>
        <a:graphic>
          <a:graphicData uri="http://schemas.openxmlformats.org/drawingml/2006/table">
            <a:tbl>
              <a:tblPr firstRow="1" bandRow="1">
                <a:tableStyleId>{6E2827CB-4437-4D00-B6F5-23E5D66BCBE1}</a:tableStyleId>
              </a:tblPr>
              <a:tblGrid>
                <a:gridCol w="3439510">
                  <a:extLst>
                    <a:ext uri="{9D8B030D-6E8A-4147-A177-3AD203B41FA5}">
                      <a16:colId xmlns:a16="http://schemas.microsoft.com/office/drawing/2014/main" val="2648467297"/>
                    </a:ext>
                  </a:extLst>
                </a:gridCol>
                <a:gridCol w="3439510">
                  <a:extLst>
                    <a:ext uri="{9D8B030D-6E8A-4147-A177-3AD203B41FA5}">
                      <a16:colId xmlns:a16="http://schemas.microsoft.com/office/drawing/2014/main" val="1559132065"/>
                    </a:ext>
                  </a:extLst>
                </a:gridCol>
              </a:tblGrid>
              <a:tr h="533707">
                <a:tc>
                  <a:txBody>
                    <a:bodyPr/>
                    <a:lstStyle/>
                    <a:p>
                      <a:endParaRPr lang="en-US" dirty="0"/>
                    </a:p>
                  </a:txBody>
                  <a:tcPr/>
                </a:tc>
                <a:tc>
                  <a:txBody>
                    <a:bodyPr/>
                    <a:lstStyle/>
                    <a:p>
                      <a:endParaRPr lang="en-US"/>
                    </a:p>
                  </a:txBody>
                  <a:tcPr/>
                </a:tc>
                <a:extLst>
                  <a:ext uri="{0D108BD9-81ED-4DB2-BD59-A6C34878D82A}">
                    <a16:rowId xmlns:a16="http://schemas.microsoft.com/office/drawing/2014/main" val="14420484"/>
                  </a:ext>
                </a:extLst>
              </a:tr>
              <a:tr h="533707">
                <a:tc>
                  <a:txBody>
                    <a:bodyPr/>
                    <a:lstStyle/>
                    <a:p>
                      <a:endParaRPr lang="en-US"/>
                    </a:p>
                  </a:txBody>
                  <a:tcPr/>
                </a:tc>
                <a:tc>
                  <a:txBody>
                    <a:bodyPr/>
                    <a:lstStyle/>
                    <a:p>
                      <a:endParaRPr lang="en-US"/>
                    </a:p>
                  </a:txBody>
                  <a:tcPr/>
                </a:tc>
                <a:extLst>
                  <a:ext uri="{0D108BD9-81ED-4DB2-BD59-A6C34878D82A}">
                    <a16:rowId xmlns:a16="http://schemas.microsoft.com/office/drawing/2014/main" val="4077038866"/>
                  </a:ext>
                </a:extLst>
              </a:tr>
              <a:tr h="533707">
                <a:tc>
                  <a:txBody>
                    <a:bodyPr/>
                    <a:lstStyle/>
                    <a:p>
                      <a:endParaRPr lang="en-US"/>
                    </a:p>
                  </a:txBody>
                  <a:tcPr/>
                </a:tc>
                <a:tc>
                  <a:txBody>
                    <a:bodyPr/>
                    <a:lstStyle/>
                    <a:p>
                      <a:endParaRPr lang="en-US"/>
                    </a:p>
                  </a:txBody>
                  <a:tcPr/>
                </a:tc>
                <a:extLst>
                  <a:ext uri="{0D108BD9-81ED-4DB2-BD59-A6C34878D82A}">
                    <a16:rowId xmlns:a16="http://schemas.microsoft.com/office/drawing/2014/main" val="2170009971"/>
                  </a:ext>
                </a:extLst>
              </a:tr>
              <a:tr h="533707">
                <a:tc>
                  <a:txBody>
                    <a:bodyPr/>
                    <a:lstStyle/>
                    <a:p>
                      <a:endParaRPr lang="en-US"/>
                    </a:p>
                  </a:txBody>
                  <a:tcPr/>
                </a:tc>
                <a:tc>
                  <a:txBody>
                    <a:bodyPr/>
                    <a:lstStyle/>
                    <a:p>
                      <a:endParaRPr lang="en-US"/>
                    </a:p>
                  </a:txBody>
                  <a:tcPr/>
                </a:tc>
                <a:extLst>
                  <a:ext uri="{0D108BD9-81ED-4DB2-BD59-A6C34878D82A}">
                    <a16:rowId xmlns:a16="http://schemas.microsoft.com/office/drawing/2014/main" val="2632629682"/>
                  </a:ext>
                </a:extLst>
              </a:tr>
              <a:tr h="533707">
                <a:tc>
                  <a:txBody>
                    <a:bodyPr/>
                    <a:lstStyle/>
                    <a:p>
                      <a:endParaRPr lang="en-US"/>
                    </a:p>
                  </a:txBody>
                  <a:tcPr/>
                </a:tc>
                <a:tc>
                  <a:txBody>
                    <a:bodyPr/>
                    <a:lstStyle/>
                    <a:p>
                      <a:endParaRPr lang="en-US" dirty="0"/>
                    </a:p>
                  </a:txBody>
                  <a:tcPr/>
                </a:tc>
                <a:extLst>
                  <a:ext uri="{0D108BD9-81ED-4DB2-BD59-A6C34878D82A}">
                    <a16:rowId xmlns:a16="http://schemas.microsoft.com/office/drawing/2014/main" val="3072033165"/>
                  </a:ext>
                </a:extLst>
              </a:tr>
            </a:tbl>
          </a:graphicData>
        </a:graphic>
      </p:graphicFrame>
      <p:sp>
        <p:nvSpPr>
          <p:cNvPr id="4" name="TextBox 3"/>
          <p:cNvSpPr txBox="1"/>
          <p:nvPr/>
        </p:nvSpPr>
        <p:spPr>
          <a:xfrm>
            <a:off x="1069427" y="874240"/>
            <a:ext cx="6348249" cy="461665"/>
          </a:xfrm>
          <a:prstGeom prst="rect">
            <a:avLst/>
          </a:prstGeom>
          <a:noFill/>
        </p:spPr>
        <p:txBody>
          <a:bodyPr wrap="square" rtlCol="0">
            <a:spAutoFit/>
          </a:bodyPr>
          <a:lstStyle/>
          <a:p>
            <a:r>
              <a:rPr lang="en-US" sz="2400" dirty="0" smtClean="0">
                <a:solidFill>
                  <a:srgbClr val="25347A"/>
                </a:solidFill>
                <a:latin typeface="Calibri" panose="020F0502020204030204" pitchFamily="34" charset="0"/>
                <a:cs typeface="Calibri" panose="020F0502020204030204" pitchFamily="34" charset="0"/>
              </a:rPr>
              <a:t>Five Pieces of Collateral &amp; How You’ll Use Them</a:t>
            </a:r>
            <a:endParaRPr lang="en-US" sz="2400" dirty="0">
              <a:solidFill>
                <a:srgbClr val="25347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5979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31</a:t>
            </a:fld>
            <a:endParaRPr/>
          </a:p>
        </p:txBody>
      </p:sp>
      <p:graphicFrame>
        <p:nvGraphicFramePr>
          <p:cNvPr id="2" name="Table 1"/>
          <p:cNvGraphicFramePr>
            <a:graphicFrameLocks noGrp="1"/>
          </p:cNvGraphicFramePr>
          <p:nvPr>
            <p:extLst>
              <p:ext uri="{D42A27DB-BD31-4B8C-83A1-F6EECF244321}">
                <p14:modId xmlns:p14="http://schemas.microsoft.com/office/powerpoint/2010/main" val="4020879702"/>
              </p:ext>
            </p:extLst>
          </p:nvPr>
        </p:nvGraphicFramePr>
        <p:xfrm>
          <a:off x="1140373" y="1539699"/>
          <a:ext cx="7112876" cy="2921940"/>
        </p:xfrm>
        <a:graphic>
          <a:graphicData uri="http://schemas.openxmlformats.org/drawingml/2006/table">
            <a:tbl>
              <a:tblPr firstRow="1" bandRow="1">
                <a:tableStyleId>{6E2827CB-4437-4D00-B6F5-23E5D66BCBE1}</a:tableStyleId>
              </a:tblPr>
              <a:tblGrid>
                <a:gridCol w="7112876">
                  <a:extLst>
                    <a:ext uri="{9D8B030D-6E8A-4147-A177-3AD203B41FA5}">
                      <a16:colId xmlns:a16="http://schemas.microsoft.com/office/drawing/2014/main" val="1559132065"/>
                    </a:ext>
                  </a:extLst>
                </a:gridCol>
              </a:tblGrid>
              <a:tr h="584388">
                <a:tc>
                  <a:txBody>
                    <a:bodyPr/>
                    <a:lstStyle/>
                    <a:p>
                      <a:endParaRPr lang="en-US" dirty="0"/>
                    </a:p>
                  </a:txBody>
                  <a:tcPr/>
                </a:tc>
                <a:extLst>
                  <a:ext uri="{0D108BD9-81ED-4DB2-BD59-A6C34878D82A}">
                    <a16:rowId xmlns:a16="http://schemas.microsoft.com/office/drawing/2014/main" val="14420484"/>
                  </a:ext>
                </a:extLst>
              </a:tr>
              <a:tr h="584388">
                <a:tc>
                  <a:txBody>
                    <a:bodyPr/>
                    <a:lstStyle/>
                    <a:p>
                      <a:endParaRPr lang="en-US" dirty="0"/>
                    </a:p>
                  </a:txBody>
                  <a:tcPr/>
                </a:tc>
                <a:extLst>
                  <a:ext uri="{0D108BD9-81ED-4DB2-BD59-A6C34878D82A}">
                    <a16:rowId xmlns:a16="http://schemas.microsoft.com/office/drawing/2014/main" val="4077038866"/>
                  </a:ext>
                </a:extLst>
              </a:tr>
              <a:tr h="584388">
                <a:tc>
                  <a:txBody>
                    <a:bodyPr/>
                    <a:lstStyle/>
                    <a:p>
                      <a:endParaRPr lang="en-US"/>
                    </a:p>
                  </a:txBody>
                  <a:tcPr/>
                </a:tc>
                <a:extLst>
                  <a:ext uri="{0D108BD9-81ED-4DB2-BD59-A6C34878D82A}">
                    <a16:rowId xmlns:a16="http://schemas.microsoft.com/office/drawing/2014/main" val="2170009971"/>
                  </a:ext>
                </a:extLst>
              </a:tr>
              <a:tr h="584388">
                <a:tc>
                  <a:txBody>
                    <a:bodyPr/>
                    <a:lstStyle/>
                    <a:p>
                      <a:endParaRPr lang="en-US"/>
                    </a:p>
                  </a:txBody>
                  <a:tcPr/>
                </a:tc>
                <a:extLst>
                  <a:ext uri="{0D108BD9-81ED-4DB2-BD59-A6C34878D82A}">
                    <a16:rowId xmlns:a16="http://schemas.microsoft.com/office/drawing/2014/main" val="2632629682"/>
                  </a:ext>
                </a:extLst>
              </a:tr>
              <a:tr h="584388">
                <a:tc>
                  <a:txBody>
                    <a:bodyPr/>
                    <a:lstStyle/>
                    <a:p>
                      <a:endParaRPr lang="en-US" dirty="0"/>
                    </a:p>
                  </a:txBody>
                  <a:tcPr/>
                </a:tc>
                <a:extLst>
                  <a:ext uri="{0D108BD9-81ED-4DB2-BD59-A6C34878D82A}">
                    <a16:rowId xmlns:a16="http://schemas.microsoft.com/office/drawing/2014/main" val="3072033165"/>
                  </a:ext>
                </a:extLst>
              </a:tr>
            </a:tbl>
          </a:graphicData>
        </a:graphic>
      </p:graphicFrame>
      <p:sp>
        <p:nvSpPr>
          <p:cNvPr id="4" name="TextBox 3"/>
          <p:cNvSpPr txBox="1"/>
          <p:nvPr/>
        </p:nvSpPr>
        <p:spPr>
          <a:xfrm>
            <a:off x="1069427" y="708702"/>
            <a:ext cx="5701863" cy="830997"/>
          </a:xfrm>
          <a:prstGeom prst="rect">
            <a:avLst/>
          </a:prstGeom>
          <a:noFill/>
        </p:spPr>
        <p:txBody>
          <a:bodyPr wrap="square" rtlCol="0">
            <a:spAutoFit/>
          </a:bodyPr>
          <a:lstStyle/>
          <a:p>
            <a:r>
              <a:rPr lang="en-US" sz="2400" dirty="0" smtClean="0">
                <a:solidFill>
                  <a:srgbClr val="25347A"/>
                </a:solidFill>
                <a:latin typeface="Calibri" panose="020F0502020204030204" pitchFamily="34" charset="0"/>
                <a:cs typeface="Calibri" panose="020F0502020204030204" pitchFamily="34" charset="0"/>
              </a:rPr>
              <a:t>Five Reasons What You Do As A Volunteer Will Contribute to ACCE’s Success</a:t>
            </a:r>
            <a:endParaRPr lang="en-US" sz="2400" dirty="0">
              <a:solidFill>
                <a:srgbClr val="25347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67641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32</a:t>
            </a:fld>
            <a:endParaRPr/>
          </a:p>
        </p:txBody>
      </p:sp>
      <p:sp>
        <p:nvSpPr>
          <p:cNvPr id="503" name="Shape 503"/>
          <p:cNvSpPr txBox="1">
            <a:spLocks noGrp="1"/>
          </p:cNvSpPr>
          <p:nvPr>
            <p:ph type="ctrTitle"/>
          </p:nvPr>
        </p:nvSpPr>
        <p:spPr>
          <a:xfrm>
            <a:off x="1275150" y="1411949"/>
            <a:ext cx="6593700" cy="267131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smtClean="0"/>
              <a:t>Roundtable Discussions</a:t>
            </a:r>
            <a:endParaRPr sz="6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33</a:t>
            </a:fld>
            <a:endParaRPr lang="en"/>
          </a:p>
        </p:txBody>
      </p:sp>
      <p:sp>
        <p:nvSpPr>
          <p:cNvPr id="3" name="Title 2"/>
          <p:cNvSpPr>
            <a:spLocks noGrp="1"/>
          </p:cNvSpPr>
          <p:nvPr>
            <p:ph type="title"/>
          </p:nvPr>
        </p:nvSpPr>
        <p:spPr>
          <a:xfrm>
            <a:off x="261217" y="1023582"/>
            <a:ext cx="6699182" cy="2811439"/>
          </a:xfrm>
        </p:spPr>
        <p:txBody>
          <a:bodyPr/>
          <a:lstStyle/>
          <a:p>
            <a:pPr marL="285750" lvl="0" indent="-285750">
              <a:buFont typeface="Wingdings" panose="05000000000000000000" pitchFamily="2" charset="2"/>
              <a:buChar char="Ø"/>
            </a:pPr>
            <a:r>
              <a:rPr lang="en-US" sz="1400" b="1" i="1" u="sng" dirty="0"/>
              <a:t>Find a table with one of the following three topics</a:t>
            </a:r>
            <a:r>
              <a:rPr lang="en-US" sz="1200" b="1" i="1" dirty="0"/>
              <a:t>:</a:t>
            </a:r>
            <a:r>
              <a:rPr lang="en-US" sz="1200" dirty="0"/>
              <a:t/>
            </a:r>
            <a:br>
              <a:rPr lang="en-US" sz="1200" dirty="0"/>
            </a:br>
            <a:r>
              <a:rPr lang="en-US" sz="1200" dirty="0"/>
              <a:t> </a:t>
            </a:r>
            <a:br>
              <a:rPr lang="en-US" sz="1200" dirty="0"/>
            </a:br>
            <a:r>
              <a:rPr lang="en-US" sz="1200" b="1" u="sng" dirty="0"/>
              <a:t>IAB Organizational Benefits Presentation</a:t>
            </a:r>
            <a:r>
              <a:rPr lang="en-US" sz="1200" dirty="0"/>
              <a:t/>
            </a:r>
            <a:br>
              <a:rPr lang="en-US" sz="1200" dirty="0"/>
            </a:br>
            <a:r>
              <a:rPr lang="en-US" sz="1200" dirty="0"/>
              <a:t>Discussion Topics Include (but are not limited to):  Explaining benefits of ACCE involvement. Benefits of ACCE membership. How to discuss ACCE fundraising with Deans and Program Chairs who are protective of their IAB members’ funding support.</a:t>
            </a:r>
            <a:br>
              <a:rPr lang="en-US" sz="1200" dirty="0"/>
            </a:br>
            <a:r>
              <a:rPr lang="en-US" sz="1200" dirty="0"/>
              <a:t> </a:t>
            </a:r>
            <a:br>
              <a:rPr lang="en-US" sz="1200" dirty="0"/>
            </a:br>
            <a:r>
              <a:rPr lang="en-US" sz="1200" b="1" u="sng" dirty="0"/>
              <a:t>Presentations to Associations</a:t>
            </a:r>
            <a:r>
              <a:rPr lang="en-US" sz="1200" dirty="0"/>
              <a:t/>
            </a:r>
            <a:br>
              <a:rPr lang="en-US" sz="1200" dirty="0"/>
            </a:br>
            <a:r>
              <a:rPr lang="en-US" sz="1200" dirty="0"/>
              <a:t>Discussion Topics Include (but are not limited to): Giving a presentation to a regional or national academic association – discussing the advantages of accreditation. Giving a presentation to a regional or national professional trade association. Key messages for diverse audiences.</a:t>
            </a:r>
            <a:br>
              <a:rPr lang="en-US" sz="1200" dirty="0"/>
            </a:br>
            <a:r>
              <a:rPr lang="en-US" sz="1200" dirty="0"/>
              <a:t> </a:t>
            </a:r>
            <a:br>
              <a:rPr lang="en-US" sz="1200" dirty="0"/>
            </a:br>
            <a:r>
              <a:rPr lang="en-US" sz="1200" b="1" u="sng" dirty="0"/>
              <a:t>Membership Recruiting</a:t>
            </a:r>
            <a:r>
              <a:rPr lang="en-US" sz="1200" dirty="0"/>
              <a:t/>
            </a:r>
            <a:br>
              <a:rPr lang="en-US" sz="1200" dirty="0"/>
            </a:br>
            <a:r>
              <a:rPr lang="en-US" sz="1200" dirty="0"/>
              <a:t>Discussion Topics Include (but are not limited to): Explaining the benefits of Association support and involvement. How financial support benefits the association. What membership includes. Explaining the membership tiers</a:t>
            </a:r>
            <a:r>
              <a:rPr lang="en-US" sz="1200" dirty="0" smtClean="0"/>
              <a:t>.</a:t>
            </a:r>
            <a:r>
              <a:rPr lang="en-US" sz="1200" dirty="0"/>
              <a:t/>
            </a:r>
            <a:br>
              <a:rPr lang="en-US" sz="1200" dirty="0"/>
            </a:br>
            <a:endParaRPr lang="en-US" dirty="0"/>
          </a:p>
        </p:txBody>
      </p:sp>
      <p:sp>
        <p:nvSpPr>
          <p:cNvPr id="4" name="TextBox 3"/>
          <p:cNvSpPr txBox="1"/>
          <p:nvPr/>
        </p:nvSpPr>
        <p:spPr>
          <a:xfrm>
            <a:off x="664191" y="3835021"/>
            <a:ext cx="6114197" cy="1231106"/>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25347A"/>
                </a:solidFill>
              </a:rPr>
              <a:t>Attendees should select which general topic area is of interest to </a:t>
            </a:r>
            <a:r>
              <a:rPr lang="en-US" sz="1200" dirty="0" smtClean="0">
                <a:solidFill>
                  <a:srgbClr val="25347A"/>
                </a:solidFill>
              </a:rPr>
              <a:t>them.</a:t>
            </a:r>
          </a:p>
          <a:p>
            <a:pPr marL="171450" indent="-171450">
              <a:buFont typeface="Arial" panose="020B0604020202020204" pitchFamily="34" charset="0"/>
              <a:buChar char="•"/>
            </a:pPr>
            <a:r>
              <a:rPr lang="en-US" sz="1200" dirty="0" smtClean="0">
                <a:solidFill>
                  <a:srgbClr val="25347A"/>
                </a:solidFill>
              </a:rPr>
              <a:t>Each </a:t>
            </a:r>
            <a:r>
              <a:rPr lang="en-US" sz="1200" dirty="0">
                <a:solidFill>
                  <a:srgbClr val="25347A"/>
                </a:solidFill>
              </a:rPr>
              <a:t>table shall elect a facilitator and scribe &amp; one or more individuals to </a:t>
            </a:r>
            <a:r>
              <a:rPr lang="en-US" sz="1200" dirty="0" smtClean="0">
                <a:solidFill>
                  <a:srgbClr val="25347A"/>
                </a:solidFill>
              </a:rPr>
              <a:t>present.</a:t>
            </a:r>
          </a:p>
          <a:p>
            <a:pPr marL="171450" indent="-171450">
              <a:buFont typeface="Arial" panose="020B0604020202020204" pitchFamily="34" charset="0"/>
              <a:buChar char="•"/>
            </a:pPr>
            <a:r>
              <a:rPr lang="en-US" sz="1200" dirty="0" smtClean="0">
                <a:solidFill>
                  <a:srgbClr val="25347A"/>
                </a:solidFill>
              </a:rPr>
              <a:t>The </a:t>
            </a:r>
            <a:r>
              <a:rPr lang="en-US" sz="1200" dirty="0">
                <a:solidFill>
                  <a:srgbClr val="25347A"/>
                </a:solidFill>
              </a:rPr>
              <a:t>scribe reporting form will be distributed to each table.  </a:t>
            </a:r>
            <a:r>
              <a:rPr lang="en-US" sz="1200" dirty="0">
                <a:solidFill>
                  <a:srgbClr val="25347A"/>
                </a:solidFill>
                <a:sym typeface="Symbol" panose="05050102010706020507" pitchFamily="18" charset="2"/>
              </a:rPr>
              <a:t></a:t>
            </a:r>
            <a:r>
              <a:rPr lang="en-US" sz="1200" dirty="0">
                <a:solidFill>
                  <a:srgbClr val="25347A"/>
                </a:solidFill>
              </a:rPr>
              <a:t> Use space </a:t>
            </a:r>
            <a:r>
              <a:rPr lang="en-US" sz="1200" dirty="0" smtClean="0">
                <a:solidFill>
                  <a:srgbClr val="25347A"/>
                </a:solidFill>
              </a:rPr>
              <a:t>provided.</a:t>
            </a:r>
          </a:p>
          <a:p>
            <a:pPr marL="171450" indent="-171450">
              <a:buFont typeface="Arial" panose="020B0604020202020204" pitchFamily="34" charset="0"/>
              <a:buChar char="•"/>
            </a:pPr>
            <a:r>
              <a:rPr lang="en-US" sz="1200" dirty="0" smtClean="0">
                <a:solidFill>
                  <a:srgbClr val="25347A"/>
                </a:solidFill>
              </a:rPr>
              <a:t>Please </a:t>
            </a:r>
            <a:r>
              <a:rPr lang="en-US" sz="1200" dirty="0">
                <a:solidFill>
                  <a:srgbClr val="25347A"/>
                </a:solidFill>
              </a:rPr>
              <a:t>hand </a:t>
            </a:r>
            <a:r>
              <a:rPr lang="en-US" sz="1200" dirty="0" smtClean="0">
                <a:solidFill>
                  <a:srgbClr val="25347A"/>
                </a:solidFill>
              </a:rPr>
              <a:t>notes </a:t>
            </a:r>
            <a:r>
              <a:rPr lang="en-US" sz="1200" dirty="0">
                <a:solidFill>
                  <a:srgbClr val="25347A"/>
                </a:solidFill>
              </a:rPr>
              <a:t>in when complete </a:t>
            </a:r>
            <a:r>
              <a:rPr lang="en-US" sz="1200" dirty="0" smtClean="0">
                <a:solidFill>
                  <a:srgbClr val="25347A"/>
                </a:solidFill>
              </a:rPr>
              <a:t>so that the  </a:t>
            </a:r>
            <a:r>
              <a:rPr lang="en-US" sz="1200" dirty="0">
                <a:solidFill>
                  <a:srgbClr val="25347A"/>
                </a:solidFill>
              </a:rPr>
              <a:t>Marketing Committee </a:t>
            </a:r>
            <a:r>
              <a:rPr lang="en-US" sz="1200" dirty="0" smtClean="0">
                <a:solidFill>
                  <a:srgbClr val="25347A"/>
                </a:solidFill>
              </a:rPr>
              <a:t>understands </a:t>
            </a:r>
            <a:r>
              <a:rPr lang="en-US" sz="1200" dirty="0">
                <a:solidFill>
                  <a:srgbClr val="25347A"/>
                </a:solidFill>
              </a:rPr>
              <a:t>where assistance is needed.</a:t>
            </a:r>
            <a:r>
              <a:rPr lang="en-US" dirty="0"/>
              <a:t/>
            </a:r>
            <a:br>
              <a:rPr lang="en-US" dirty="0"/>
            </a:br>
            <a:endParaRPr lang="en-US" dirty="0"/>
          </a:p>
        </p:txBody>
      </p:sp>
    </p:spTree>
    <p:extLst>
      <p:ext uri="{BB962C8B-B14F-4D97-AF65-F5344CB8AC3E}">
        <p14:creationId xmlns:p14="http://schemas.microsoft.com/office/powerpoint/2010/main" val="2401224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42808" y="3052451"/>
            <a:ext cx="4094400" cy="1159800"/>
          </a:xfrm>
        </p:spPr>
        <p:txBody>
          <a:bodyPr/>
          <a:lstStyle/>
          <a:p>
            <a:r>
              <a:rPr lang="en-US" dirty="0" smtClean="0"/>
              <a:t>Volunteers &amp; Staff</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2167109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Shape 2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a:p>
        </p:txBody>
      </p:sp>
      <p:graphicFrame>
        <p:nvGraphicFramePr>
          <p:cNvPr id="3" name="Diagram 2"/>
          <p:cNvGraphicFramePr/>
          <p:nvPr>
            <p:extLst>
              <p:ext uri="{D42A27DB-BD31-4B8C-83A1-F6EECF244321}">
                <p14:modId xmlns:p14="http://schemas.microsoft.com/office/powerpoint/2010/main" val="3706603164"/>
              </p:ext>
            </p:extLst>
          </p:nvPr>
        </p:nvGraphicFramePr>
        <p:xfrm>
          <a:off x="516046" y="72068"/>
          <a:ext cx="8111907" cy="4999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95026" y="1060092"/>
            <a:ext cx="8239784" cy="3145500"/>
          </a:xfrm>
        </p:spPr>
        <p:txBody>
          <a:bodyPr/>
          <a:lstStyle/>
          <a:p>
            <a:pPr marL="419100" indent="-342900">
              <a:buClr>
                <a:srgbClr val="25347A"/>
              </a:buClr>
              <a:buSzPct val="90000"/>
              <a:buFont typeface="Wingdings" panose="05000000000000000000" pitchFamily="2" charset="2"/>
              <a:buChar char="Ø"/>
            </a:pPr>
            <a:r>
              <a:rPr lang="en-US" dirty="0" smtClean="0"/>
              <a:t>The volunteer roles were developed out of the need to support external marketing and development. </a:t>
            </a:r>
          </a:p>
          <a:p>
            <a:pPr marL="419100" indent="-342900">
              <a:buClr>
                <a:srgbClr val="25347A"/>
              </a:buClr>
              <a:buSzPct val="90000"/>
              <a:buFont typeface="Wingdings" panose="05000000000000000000" pitchFamily="2" charset="2"/>
              <a:buChar char="Ø"/>
            </a:pPr>
            <a:r>
              <a:rPr lang="en-US" dirty="0" smtClean="0"/>
              <a:t>The goals of the volunteer program are to:</a:t>
            </a:r>
          </a:p>
          <a:p>
            <a:pPr marL="1257300" lvl="1" indent="-342900">
              <a:spcBef>
                <a:spcPts val="300"/>
              </a:spcBef>
              <a:buClr>
                <a:srgbClr val="25347A"/>
              </a:buClr>
              <a:buSzPct val="90000"/>
              <a:buFont typeface="Wingdings" panose="05000000000000000000" pitchFamily="2" charset="2"/>
              <a:buChar char="§"/>
            </a:pPr>
            <a:r>
              <a:rPr lang="en-US" sz="2200" dirty="0" smtClean="0">
                <a:solidFill>
                  <a:srgbClr val="25347A"/>
                </a:solidFill>
                <a:latin typeface="Calibri" panose="020F0502020204030204" pitchFamily="34" charset="0"/>
                <a:cs typeface="Calibri" panose="020F0502020204030204" pitchFamily="34" charset="0"/>
              </a:rPr>
              <a:t>Build an expanding base of accredited programs</a:t>
            </a:r>
          </a:p>
          <a:p>
            <a:pPr marL="1257300" lvl="1" indent="-342900">
              <a:spcBef>
                <a:spcPts val="300"/>
              </a:spcBef>
              <a:buClr>
                <a:srgbClr val="25347A"/>
              </a:buClr>
              <a:buSzPct val="90000"/>
              <a:buFont typeface="Wingdings" panose="05000000000000000000" pitchFamily="2" charset="2"/>
              <a:buChar char="§"/>
            </a:pPr>
            <a:r>
              <a:rPr lang="en-US" sz="2200" dirty="0" smtClean="0">
                <a:solidFill>
                  <a:srgbClr val="25347A"/>
                </a:solidFill>
                <a:latin typeface="Calibri" panose="020F0502020204030204" pitchFamily="34" charset="0"/>
                <a:cs typeface="Calibri" panose="020F0502020204030204" pitchFamily="34" charset="0"/>
              </a:rPr>
              <a:t>Increase ACCE brand awareness</a:t>
            </a:r>
          </a:p>
          <a:p>
            <a:pPr marL="1257300" lvl="1" indent="-342900">
              <a:spcBef>
                <a:spcPts val="300"/>
              </a:spcBef>
              <a:buClr>
                <a:srgbClr val="25347A"/>
              </a:buClr>
              <a:buSzPct val="90000"/>
              <a:buFont typeface="Wingdings" panose="05000000000000000000" pitchFamily="2" charset="2"/>
              <a:buChar char="§"/>
            </a:pPr>
            <a:r>
              <a:rPr lang="en-US" sz="2200" dirty="0" smtClean="0">
                <a:solidFill>
                  <a:srgbClr val="25347A"/>
                </a:solidFill>
                <a:latin typeface="Calibri" panose="020F0502020204030204" pitchFamily="34" charset="0"/>
                <a:cs typeface="Calibri" panose="020F0502020204030204" pitchFamily="34" charset="0"/>
              </a:rPr>
              <a:t>Develop and support communication strategies around social media, newsletters, website and emails</a:t>
            </a:r>
          </a:p>
          <a:p>
            <a:pPr marL="1257300" lvl="1" indent="-342900">
              <a:spcBef>
                <a:spcPts val="300"/>
              </a:spcBef>
              <a:buClr>
                <a:srgbClr val="25347A"/>
              </a:buClr>
              <a:buSzPct val="90000"/>
              <a:buFont typeface="Wingdings" panose="05000000000000000000" pitchFamily="2" charset="2"/>
              <a:buChar char="§"/>
            </a:pPr>
            <a:r>
              <a:rPr lang="en-US" sz="2200" dirty="0" smtClean="0">
                <a:solidFill>
                  <a:srgbClr val="25347A"/>
                </a:solidFill>
                <a:latin typeface="Calibri" panose="020F0502020204030204" pitchFamily="34" charset="0"/>
                <a:cs typeface="Calibri" panose="020F0502020204030204" pitchFamily="34" charset="0"/>
              </a:rPr>
              <a:t>Grow membership across all categories</a:t>
            </a:r>
          </a:p>
          <a:p>
            <a:pPr marL="1257300" lvl="1" indent="-342900">
              <a:spcBef>
                <a:spcPts val="300"/>
              </a:spcBef>
              <a:buClr>
                <a:srgbClr val="25347A"/>
              </a:buClr>
              <a:buSzPct val="90000"/>
              <a:buFont typeface="Wingdings" panose="05000000000000000000" pitchFamily="2" charset="2"/>
              <a:buChar char="§"/>
            </a:pPr>
            <a:r>
              <a:rPr lang="en-US" sz="2200" dirty="0" smtClean="0">
                <a:solidFill>
                  <a:srgbClr val="25347A"/>
                </a:solidFill>
                <a:latin typeface="Calibri" panose="020F0502020204030204" pitchFamily="34" charset="0"/>
                <a:cs typeface="Calibri" panose="020F0502020204030204" pitchFamily="34" charset="0"/>
              </a:rPr>
              <a:t>Increase sponsorship income</a:t>
            </a:r>
          </a:p>
          <a:p>
            <a:pPr marL="1257300" lvl="1" indent="-342900">
              <a:spcBef>
                <a:spcPts val="300"/>
              </a:spcBef>
              <a:buClr>
                <a:srgbClr val="25347A"/>
              </a:buClr>
              <a:buSzPct val="90000"/>
              <a:buFont typeface="Wingdings" panose="05000000000000000000" pitchFamily="2" charset="2"/>
              <a:buChar char="§"/>
            </a:pPr>
            <a:r>
              <a:rPr lang="en-US" sz="2200" dirty="0" smtClean="0">
                <a:solidFill>
                  <a:srgbClr val="25347A"/>
                </a:solidFill>
                <a:latin typeface="Calibri" panose="020F0502020204030204" pitchFamily="34" charset="0"/>
                <a:cs typeface="Calibri" panose="020F0502020204030204" pitchFamily="34" charset="0"/>
              </a:rPr>
              <a:t>Support Staff communication responsibilities</a:t>
            </a:r>
            <a:endParaRPr lang="en-US" sz="2200" dirty="0">
              <a:solidFill>
                <a:srgbClr val="25347A"/>
              </a:solidFill>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p:txBody>
          <a:bodyPr/>
          <a:lstStyle/>
          <a:p>
            <a:r>
              <a:rPr lang="en-US" dirty="0" smtClean="0"/>
              <a:t>Purpose for Volunteers</a:t>
            </a:r>
            <a:endParaRPr lang="en-US"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984415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ctrTitle"/>
          </p:nvPr>
        </p:nvSpPr>
        <p:spPr>
          <a:xfrm>
            <a:off x="211277" y="3091865"/>
            <a:ext cx="40944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t>Ambassadors &amp; Peers</a:t>
            </a:r>
            <a:endParaRPr dirty="0"/>
          </a:p>
        </p:txBody>
      </p:sp>
      <p:sp>
        <p:nvSpPr>
          <p:cNvPr id="223" name="Shape 2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a:t>
            </a:fld>
            <a:endParaRPr/>
          </a:p>
        </p:txBody>
      </p:sp>
      <p:pic>
        <p:nvPicPr>
          <p:cNvPr id="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19933" b="33009"/>
          <a:stretch/>
        </p:blipFill>
        <p:spPr bwMode="auto">
          <a:xfrm>
            <a:off x="354723" y="4173228"/>
            <a:ext cx="2475599" cy="611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13222" y="1112319"/>
            <a:ext cx="3742870" cy="3213894"/>
          </a:xfrm>
        </p:spPr>
        <p:txBody>
          <a:bodyPr/>
          <a:lstStyle/>
          <a:p>
            <a:pPr marL="101600" indent="0">
              <a:buNone/>
            </a:pPr>
            <a:r>
              <a:rPr lang="en-US" b="1" dirty="0"/>
              <a:t>Brand ambassadors</a:t>
            </a:r>
            <a:r>
              <a:rPr lang="en-US" dirty="0"/>
              <a:t> provide a face for </a:t>
            </a:r>
            <a:r>
              <a:rPr lang="en-US" dirty="0" smtClean="0"/>
              <a:t>an organization within </a:t>
            </a:r>
            <a:r>
              <a:rPr lang="en-US" dirty="0"/>
              <a:t>a community of people with whom they have established trust. They represent the values of your </a:t>
            </a:r>
            <a:r>
              <a:rPr lang="en-US" b="1" dirty="0"/>
              <a:t>brand</a:t>
            </a:r>
            <a:r>
              <a:rPr lang="en-US" dirty="0"/>
              <a:t> to </a:t>
            </a:r>
            <a:r>
              <a:rPr lang="en-US" dirty="0" smtClean="0"/>
              <a:t>constituents, </a:t>
            </a:r>
            <a:r>
              <a:rPr lang="en-US" dirty="0"/>
              <a:t>and empower you to spread the word about your </a:t>
            </a:r>
            <a:r>
              <a:rPr lang="en-US" b="1" dirty="0"/>
              <a:t>brand</a:t>
            </a:r>
            <a:r>
              <a:rPr lang="en-US" dirty="0"/>
              <a:t> to potential </a:t>
            </a:r>
            <a:r>
              <a:rPr lang="en-US" dirty="0" smtClean="0"/>
              <a:t>partners and accreditation candidates </a:t>
            </a:r>
            <a:r>
              <a:rPr lang="en-US" dirty="0"/>
              <a:t>without having to </a:t>
            </a:r>
            <a:r>
              <a:rPr lang="en-US" dirty="0" smtClean="0"/>
              <a:t>using </a:t>
            </a:r>
            <a:r>
              <a:rPr lang="en-US" dirty="0"/>
              <a:t>in-your-face </a:t>
            </a:r>
            <a:r>
              <a:rPr lang="en-US" dirty="0" smtClean="0"/>
              <a:t>sales/fundraising </a:t>
            </a:r>
            <a:r>
              <a:rPr lang="en-US" dirty="0"/>
              <a:t>tactics.</a:t>
            </a:r>
          </a:p>
        </p:txBody>
      </p:sp>
      <p:sp>
        <p:nvSpPr>
          <p:cNvPr id="7" name="Text Placeholder 6"/>
          <p:cNvSpPr>
            <a:spLocks noGrp="1"/>
          </p:cNvSpPr>
          <p:nvPr>
            <p:ph type="body" idx="2"/>
          </p:nvPr>
        </p:nvSpPr>
        <p:spPr>
          <a:xfrm>
            <a:off x="4091152" y="1112319"/>
            <a:ext cx="4784834" cy="3720663"/>
          </a:xfrm>
        </p:spPr>
        <p:txBody>
          <a:bodyPr/>
          <a:lstStyle/>
          <a:p>
            <a:pPr marL="101600" indent="0">
              <a:spcBef>
                <a:spcPts val="300"/>
              </a:spcBef>
              <a:buNone/>
            </a:pPr>
            <a:r>
              <a:rPr lang="en-US" b="1" dirty="0" smtClean="0"/>
              <a:t>Characteristics:</a:t>
            </a:r>
          </a:p>
          <a:p>
            <a:pPr marL="558800" indent="-457200">
              <a:spcBef>
                <a:spcPts val="300"/>
              </a:spcBef>
              <a:buClr>
                <a:srgbClr val="25347A"/>
              </a:buClr>
              <a:buFont typeface="+mj-lt"/>
              <a:buAutoNum type="arabicPeriod"/>
            </a:pPr>
            <a:r>
              <a:rPr lang="en-US" dirty="0" smtClean="0"/>
              <a:t>Knowledge of &amp; appreciation for ACCE outreach</a:t>
            </a:r>
          </a:p>
          <a:p>
            <a:pPr marL="558800" indent="-457200">
              <a:spcBef>
                <a:spcPts val="300"/>
              </a:spcBef>
              <a:buClr>
                <a:srgbClr val="25347A"/>
              </a:buClr>
              <a:buFont typeface="+mj-lt"/>
              <a:buAutoNum type="arabicPeriod"/>
            </a:pPr>
            <a:r>
              <a:rPr lang="en-US" dirty="0" smtClean="0"/>
              <a:t>Established online presence</a:t>
            </a:r>
          </a:p>
          <a:p>
            <a:pPr marL="558800" indent="-457200">
              <a:spcBef>
                <a:spcPts val="300"/>
              </a:spcBef>
              <a:buClr>
                <a:srgbClr val="25347A"/>
              </a:buClr>
              <a:buFont typeface="+mj-lt"/>
              <a:buAutoNum type="arabicPeriod"/>
            </a:pPr>
            <a:r>
              <a:rPr lang="en-US" dirty="0" smtClean="0"/>
              <a:t>Professionalism/recognition within sphere of influence</a:t>
            </a:r>
          </a:p>
          <a:p>
            <a:pPr marL="558800" indent="-457200">
              <a:spcBef>
                <a:spcPts val="300"/>
              </a:spcBef>
              <a:buClr>
                <a:srgbClr val="25347A"/>
              </a:buClr>
              <a:buFont typeface="+mj-lt"/>
              <a:buAutoNum type="arabicPeriod"/>
            </a:pPr>
            <a:r>
              <a:rPr lang="en-US" dirty="0" smtClean="0"/>
              <a:t>Leadership skills</a:t>
            </a:r>
          </a:p>
          <a:p>
            <a:pPr marL="558800" indent="-457200">
              <a:spcBef>
                <a:spcPts val="300"/>
              </a:spcBef>
              <a:buClr>
                <a:srgbClr val="25347A"/>
              </a:buClr>
              <a:buFont typeface="+mj-lt"/>
              <a:buAutoNum type="arabicPeriod"/>
            </a:pPr>
            <a:r>
              <a:rPr lang="en-US" dirty="0" smtClean="0"/>
              <a:t>Passion for building and nurturing relationships built on trust</a:t>
            </a:r>
          </a:p>
          <a:p>
            <a:pPr marL="558800" indent="-457200">
              <a:spcBef>
                <a:spcPts val="300"/>
              </a:spcBef>
              <a:buClr>
                <a:srgbClr val="25347A"/>
              </a:buClr>
              <a:buFont typeface="+mj-lt"/>
              <a:buAutoNum type="arabicPeriod"/>
            </a:pPr>
            <a:r>
              <a:rPr lang="en-US" dirty="0" smtClean="0"/>
              <a:t>Ability to gather feedback &amp;           provide insight</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a:t>
            </a:fld>
            <a:endParaRPr lang="en"/>
          </a:p>
        </p:txBody>
      </p:sp>
      <p:sp>
        <p:nvSpPr>
          <p:cNvPr id="5" name="Title 4"/>
          <p:cNvSpPr>
            <a:spLocks noGrp="1"/>
          </p:cNvSpPr>
          <p:nvPr>
            <p:ph type="title"/>
          </p:nvPr>
        </p:nvSpPr>
        <p:spPr/>
        <p:txBody>
          <a:bodyPr/>
          <a:lstStyle/>
          <a:p>
            <a:r>
              <a:rPr lang="en-US" dirty="0" smtClean="0"/>
              <a:t>Brand Ambassadors</a:t>
            </a:r>
            <a:endParaRPr lang="en-US" dirty="0"/>
          </a:p>
        </p:txBody>
      </p:sp>
    </p:spTree>
    <p:extLst>
      <p:ext uri="{BB962C8B-B14F-4D97-AF65-F5344CB8AC3E}">
        <p14:creationId xmlns:p14="http://schemas.microsoft.com/office/powerpoint/2010/main" val="3110270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49704" y="2088930"/>
            <a:ext cx="4035585" cy="2662951"/>
          </a:xfrm>
        </p:spPr>
        <p:txBody>
          <a:bodyPr/>
          <a:lstStyle/>
          <a:p>
            <a:pPr marL="558800" indent="-457200">
              <a:buClr>
                <a:srgbClr val="25347A"/>
              </a:buClr>
              <a:buSzPct val="100000"/>
              <a:buFont typeface="+mj-lt"/>
              <a:buAutoNum type="arabicPeriod"/>
            </a:pPr>
            <a:r>
              <a:rPr lang="en-US" dirty="0" smtClean="0"/>
              <a:t>Select ambassadors based on users (prospects, members)</a:t>
            </a:r>
          </a:p>
          <a:p>
            <a:pPr marL="558800" indent="-457200">
              <a:buClr>
                <a:srgbClr val="25347A"/>
              </a:buClr>
              <a:buSzPct val="100000"/>
              <a:buFont typeface="+mj-lt"/>
              <a:buAutoNum type="arabicPeriod"/>
            </a:pPr>
            <a:r>
              <a:rPr lang="en-US" dirty="0" smtClean="0"/>
              <a:t>Have a process for securing volunteers (builds stronger commitment)</a:t>
            </a:r>
          </a:p>
          <a:p>
            <a:pPr marL="558800" indent="-457200">
              <a:buClr>
                <a:srgbClr val="25347A"/>
              </a:buClr>
              <a:buSzPct val="100000"/>
              <a:buFont typeface="+mj-lt"/>
              <a:buAutoNum type="arabicPeriod"/>
            </a:pPr>
            <a:r>
              <a:rPr lang="en-US" dirty="0" smtClean="0"/>
              <a:t>Understand the ambassador’s goals</a:t>
            </a:r>
          </a:p>
        </p:txBody>
      </p:sp>
      <p:sp>
        <p:nvSpPr>
          <p:cNvPr id="8" name="Text Placeholder 7"/>
          <p:cNvSpPr>
            <a:spLocks noGrp="1"/>
          </p:cNvSpPr>
          <p:nvPr>
            <p:ph type="body" idx="2"/>
          </p:nvPr>
        </p:nvSpPr>
        <p:spPr>
          <a:xfrm>
            <a:off x="4396122" y="2088930"/>
            <a:ext cx="3541169" cy="2722912"/>
          </a:xfrm>
        </p:spPr>
        <p:txBody>
          <a:bodyPr/>
          <a:lstStyle/>
          <a:p>
            <a:pPr marL="558800" indent="-457200">
              <a:buClr>
                <a:srgbClr val="25347A"/>
              </a:buClr>
              <a:buFont typeface="+mj-lt"/>
              <a:buAutoNum type="arabicPeriod" startAt="4"/>
            </a:pPr>
            <a:r>
              <a:rPr lang="en-US" dirty="0"/>
              <a:t>Draft an ambassador plan</a:t>
            </a:r>
          </a:p>
          <a:p>
            <a:pPr marL="558800" indent="-457200">
              <a:buClr>
                <a:srgbClr val="25347A"/>
              </a:buClr>
              <a:buFont typeface="+mj-lt"/>
              <a:buAutoNum type="arabicPeriod" startAt="4"/>
            </a:pPr>
            <a:r>
              <a:rPr lang="en-US" dirty="0" smtClean="0"/>
              <a:t>Trust and transparency</a:t>
            </a:r>
          </a:p>
          <a:p>
            <a:pPr marL="558800" indent="-457200">
              <a:buClr>
                <a:srgbClr val="25347A"/>
              </a:buClr>
              <a:buFont typeface="+mj-lt"/>
              <a:buAutoNum type="arabicPeriod" startAt="4"/>
            </a:pPr>
            <a:r>
              <a:rPr lang="en-US" dirty="0" smtClean="0"/>
              <a:t>Have an open channel for feedback and praise</a:t>
            </a:r>
          </a:p>
          <a:p>
            <a:pPr marL="558800" indent="-457200">
              <a:buClr>
                <a:srgbClr val="25347A"/>
              </a:buClr>
              <a:buFont typeface="+mj-lt"/>
              <a:buAutoNum type="arabicPeriod" startAt="4"/>
            </a:pPr>
            <a:r>
              <a:rPr lang="en-US" dirty="0" smtClean="0"/>
              <a:t>Track success</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a:t>
            </a:fld>
            <a:endParaRPr lang="en"/>
          </a:p>
        </p:txBody>
      </p:sp>
      <p:sp>
        <p:nvSpPr>
          <p:cNvPr id="6" name="Title 5"/>
          <p:cNvSpPr>
            <a:spLocks noGrp="1"/>
          </p:cNvSpPr>
          <p:nvPr>
            <p:ph type="title"/>
          </p:nvPr>
        </p:nvSpPr>
        <p:spPr>
          <a:xfrm>
            <a:off x="6555" y="211513"/>
            <a:ext cx="5977866" cy="766200"/>
          </a:xfrm>
        </p:spPr>
        <p:txBody>
          <a:bodyPr/>
          <a:lstStyle/>
          <a:p>
            <a:r>
              <a:rPr lang="en-US" dirty="0" smtClean="0"/>
              <a:t>Successful Ambassador Program</a:t>
            </a:r>
            <a:endParaRPr lang="en-US" dirty="0"/>
          </a:p>
        </p:txBody>
      </p:sp>
      <p:sp>
        <p:nvSpPr>
          <p:cNvPr id="9" name="Text Placeholder 1"/>
          <p:cNvSpPr txBox="1">
            <a:spLocks/>
          </p:cNvSpPr>
          <p:nvPr/>
        </p:nvSpPr>
        <p:spPr>
          <a:xfrm>
            <a:off x="376330" y="1209864"/>
            <a:ext cx="8239784" cy="879066"/>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5347A"/>
                </a:solidFill>
                <a:latin typeface="Calibri" panose="020F0502020204030204" pitchFamily="34" charset="0"/>
                <a:ea typeface="Roboto Condensed Light"/>
                <a:cs typeface="Calibri" panose="020F0502020204030204" pitchFamily="34" charset="0"/>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101600" indent="0">
              <a:buNone/>
            </a:pPr>
            <a:r>
              <a:rPr lang="en-US" dirty="0" smtClean="0"/>
              <a:t>According to a Forbes article written by Kate Harrison, published Oct. 16, 2017 a successful brand ambassador program will:</a:t>
            </a:r>
          </a:p>
          <a:p>
            <a:endParaRPr lang="en-US" dirty="0"/>
          </a:p>
        </p:txBody>
      </p:sp>
    </p:spTree>
    <p:extLst>
      <p:ext uri="{BB962C8B-B14F-4D97-AF65-F5344CB8AC3E}">
        <p14:creationId xmlns:p14="http://schemas.microsoft.com/office/powerpoint/2010/main" val="2818612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1256</Words>
  <Application>Microsoft Office PowerPoint</Application>
  <PresentationFormat>On-screen Show (16:9)</PresentationFormat>
  <Paragraphs>172</Paragraphs>
  <Slides>33</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Roboto Condensed</vt:lpstr>
      <vt:lpstr>Symbol</vt:lpstr>
      <vt:lpstr>Arvo</vt:lpstr>
      <vt:lpstr>Calibri</vt:lpstr>
      <vt:lpstr>Roboto Condensed Light</vt:lpstr>
      <vt:lpstr>Wingdings 2</vt:lpstr>
      <vt:lpstr>Wingdings</vt:lpstr>
      <vt:lpstr>Salerio template</vt:lpstr>
      <vt:lpstr>ACCE MARKETING TRAINING &amp; ROUNDTABLES Ambassadors, Peers &amp; Liaisons February 2019</vt:lpstr>
      <vt:lpstr>Purpose for Training</vt:lpstr>
      <vt:lpstr>Jump Drive Contents</vt:lpstr>
      <vt:lpstr>Volunteers &amp; Staff</vt:lpstr>
      <vt:lpstr>PowerPoint Presentation</vt:lpstr>
      <vt:lpstr>Purpose for Volunteers</vt:lpstr>
      <vt:lpstr>Ambassadors &amp; Peers</vt:lpstr>
      <vt:lpstr>Brand Ambassadors</vt:lpstr>
      <vt:lpstr>Successful Ambassador Program</vt:lpstr>
      <vt:lpstr>PowerPoint Presentation</vt:lpstr>
      <vt:lpstr>ACCE Ambassadors</vt:lpstr>
      <vt:lpstr>ACCE Ambassadors</vt:lpstr>
      <vt:lpstr>Attendee Experiences</vt:lpstr>
      <vt:lpstr>How is a Peer Different?</vt:lpstr>
      <vt:lpstr>Customization of Key Messages </vt:lpstr>
      <vt:lpstr>PowerPoint Presentation</vt:lpstr>
      <vt:lpstr>Customization</vt:lpstr>
      <vt:lpstr>Liaisons</vt:lpstr>
      <vt:lpstr>Defining the Liaison Role</vt:lpstr>
      <vt:lpstr>Liaison Objectives</vt:lpstr>
      <vt:lpstr>Understanding the Need</vt:lpstr>
      <vt:lpstr>Understanding the complexity of a communication matrix</vt:lpstr>
      <vt:lpstr>PowerPoint Presentation</vt:lpstr>
      <vt:lpstr>ACCE Activity</vt:lpstr>
      <vt:lpstr>Consent of Use</vt:lpstr>
      <vt:lpstr>Thank you for your attention. Are there any Questions in the Room.</vt:lpstr>
      <vt:lpstr>PowerPoint Presentation</vt:lpstr>
      <vt:lpstr>PowerPoint Presentation</vt:lpstr>
      <vt:lpstr>PowerPoint Presentation</vt:lpstr>
      <vt:lpstr>PowerPoint Presentation</vt:lpstr>
      <vt:lpstr>PowerPoint Presentation</vt:lpstr>
      <vt:lpstr>Roundtable Discussions</vt:lpstr>
      <vt:lpstr>Find a table with one of the following three topics:   IAB Organizational Benefits Presentation Discussion Topics Include (but are not limited to):  Explaining benefits of ACCE involvement. Benefits of ACCE membership. How to discuss ACCE fundraising with Deans and Program Chairs who are protective of their IAB members’ funding support.   Presentations to Associations Discussion Topics Include (but are not limited to): Giving a presentation to a regional or national academic association – discussing the advantages of accreditation. Giving a presentation to a regional or national professional trade association. Key messages for diverse audiences.   Membership Recruiting Discussion Topics Include (but are not limited to): Explaining the benefits of Association support and involvement. How financial support benefits the association. What membership includes. Explaining the membership tiers.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Joy N. Svoboda</dc:creator>
  <cp:lastModifiedBy>Joy N. Svoboda</cp:lastModifiedBy>
  <cp:revision>65</cp:revision>
  <cp:lastPrinted>2018-07-23T22:05:37Z</cp:lastPrinted>
  <dcterms:modified xsi:type="dcterms:W3CDTF">2019-02-14T15:19:34Z</dcterms:modified>
</cp:coreProperties>
</file>